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diagrams/colors1.xml" ContentType="application/vnd.openxmlformats-officedocument.drawingml.diagramColors+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48" r:id="rId4"/>
  </p:sldMasterIdLst>
  <p:notesMasterIdLst>
    <p:notesMasterId r:id="rId13"/>
  </p:notesMasterIdLst>
  <p:handoutMasterIdLst>
    <p:handoutMasterId r:id="rId14"/>
  </p:handoutMasterIdLst>
  <p:sldIdLst>
    <p:sldId id="256" r:id="rId5"/>
    <p:sldId id="317" r:id="rId6"/>
    <p:sldId id="312" r:id="rId7"/>
    <p:sldId id="313" r:id="rId8"/>
    <p:sldId id="314" r:id="rId9"/>
    <p:sldId id="315" r:id="rId10"/>
    <p:sldId id="316" r:id="rId11"/>
    <p:sldId id="311"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FF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3668" autoAdjust="0"/>
    <p:restoredTop sz="89343" autoAdjust="0"/>
  </p:normalViewPr>
  <p:slideViewPr>
    <p:cSldViewPr>
      <p:cViewPr>
        <p:scale>
          <a:sx n="72" d="100"/>
          <a:sy n="72" d="100"/>
        </p:scale>
        <p:origin x="-516" y="3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D8965B6-1FAF-46B8-8B0B-0703C6E7F9C8}" type="doc">
      <dgm:prSet loTypeId="urn:microsoft.com/office/officeart/2005/8/layout/chevron2" loCatId="list" qsTypeId="urn:microsoft.com/office/officeart/2005/8/quickstyle/3d1" qsCatId="3D" csTypeId="urn:microsoft.com/office/officeart/2005/8/colors/colorful1#2" csCatId="colorful" phldr="1"/>
      <dgm:spPr/>
      <dgm:t>
        <a:bodyPr/>
        <a:lstStyle/>
        <a:p>
          <a:pPr rtl="1"/>
          <a:endParaRPr lang="fa-IR"/>
        </a:p>
      </dgm:t>
    </dgm:pt>
    <dgm:pt modelId="{BA8A0D5F-D013-494E-A918-764EFF49203C}">
      <dgm:prSet phldrT="[Text]"/>
      <dgm:spPr/>
      <dgm:t>
        <a:bodyPr/>
        <a:lstStyle/>
        <a:p>
          <a:pPr algn="ctr" rtl="0"/>
          <a:r>
            <a:rPr lang="en-US" dirty="0"/>
            <a:t>1</a:t>
          </a:r>
          <a:endParaRPr lang="fa-IR" dirty="0"/>
        </a:p>
      </dgm:t>
    </dgm:pt>
    <dgm:pt modelId="{65219187-8D47-4BBF-88CA-30942A7C0B53}" type="parTrans" cxnId="{91787CA6-BD68-4B87-9DB7-C2EFEBF89635}">
      <dgm:prSet/>
      <dgm:spPr/>
      <dgm:t>
        <a:bodyPr/>
        <a:lstStyle/>
        <a:p>
          <a:pPr rtl="1"/>
          <a:endParaRPr lang="fa-IR"/>
        </a:p>
      </dgm:t>
    </dgm:pt>
    <dgm:pt modelId="{B1A4D3FA-0546-45D7-8F06-5D393E9607B6}" type="sibTrans" cxnId="{91787CA6-BD68-4B87-9DB7-C2EFEBF89635}">
      <dgm:prSet/>
      <dgm:spPr/>
      <dgm:t>
        <a:bodyPr/>
        <a:lstStyle/>
        <a:p>
          <a:pPr rtl="1"/>
          <a:endParaRPr lang="fa-IR"/>
        </a:p>
      </dgm:t>
    </dgm:pt>
    <dgm:pt modelId="{21B18C46-C494-4D13-A4FE-09634E518712}">
      <dgm:prSet phldrT="[Text]"/>
      <dgm:spPr/>
      <dgm:t>
        <a:bodyPr/>
        <a:lstStyle/>
        <a:p>
          <a:pPr algn="l" rtl="0"/>
          <a:r>
            <a:rPr lang="en-US" dirty="0"/>
            <a:t>Harmonized Use of the 700 MHz Digital Dividend Band in SATRC Countries</a:t>
          </a:r>
          <a:endParaRPr lang="fa-IR" dirty="0"/>
        </a:p>
      </dgm:t>
    </dgm:pt>
    <dgm:pt modelId="{138640AE-3C96-49F3-95B5-6B036D914D6E}" type="parTrans" cxnId="{6E756A2B-1B9F-427B-8BAD-DAC4F0792D8C}">
      <dgm:prSet/>
      <dgm:spPr/>
      <dgm:t>
        <a:bodyPr/>
        <a:lstStyle/>
        <a:p>
          <a:pPr rtl="1"/>
          <a:endParaRPr lang="fa-IR"/>
        </a:p>
      </dgm:t>
    </dgm:pt>
    <dgm:pt modelId="{F0833F40-E732-49C4-85F4-D25973D3B585}" type="sibTrans" cxnId="{6E756A2B-1B9F-427B-8BAD-DAC4F0792D8C}">
      <dgm:prSet/>
      <dgm:spPr/>
      <dgm:t>
        <a:bodyPr/>
        <a:lstStyle/>
        <a:p>
          <a:pPr rtl="1"/>
          <a:endParaRPr lang="fa-IR"/>
        </a:p>
      </dgm:t>
    </dgm:pt>
    <dgm:pt modelId="{0937CDFE-800B-4428-A786-6FF6DC6D2A02}">
      <dgm:prSet phldrT="[Text]"/>
      <dgm:spPr/>
      <dgm:t>
        <a:bodyPr/>
        <a:lstStyle/>
        <a:p>
          <a:pPr algn="ctr" rtl="0"/>
          <a:r>
            <a:rPr lang="en-US" dirty="0"/>
            <a:t>2</a:t>
          </a:r>
          <a:endParaRPr lang="fa-IR" dirty="0"/>
        </a:p>
      </dgm:t>
    </dgm:pt>
    <dgm:pt modelId="{F759C2F5-B593-4CDB-842F-3ACCDEED6D4D}" type="parTrans" cxnId="{80599C80-3C96-4EB1-8813-1DF67E6AD98E}">
      <dgm:prSet/>
      <dgm:spPr/>
      <dgm:t>
        <a:bodyPr/>
        <a:lstStyle/>
        <a:p>
          <a:pPr rtl="1"/>
          <a:endParaRPr lang="fa-IR"/>
        </a:p>
      </dgm:t>
    </dgm:pt>
    <dgm:pt modelId="{594ABEA2-A6B9-4CA7-99F3-39BC98A34149}" type="sibTrans" cxnId="{80599C80-3C96-4EB1-8813-1DF67E6AD98E}">
      <dgm:prSet/>
      <dgm:spPr/>
      <dgm:t>
        <a:bodyPr/>
        <a:lstStyle/>
        <a:p>
          <a:pPr rtl="1"/>
          <a:endParaRPr lang="fa-IR"/>
        </a:p>
      </dgm:t>
    </dgm:pt>
    <dgm:pt modelId="{4C348DB0-2304-476F-A119-25608C4A6B42}">
      <dgm:prSet phldrT="[Text]"/>
      <dgm:spPr/>
      <dgm:t>
        <a:bodyPr/>
        <a:lstStyle/>
        <a:p>
          <a:pPr algn="l" rtl="0"/>
          <a:r>
            <a:rPr lang="en-US" dirty="0"/>
            <a:t>Study of Regional Requirements and Availability of Spectrum for Mobile Broadband</a:t>
          </a:r>
          <a:endParaRPr lang="fa-IR" dirty="0"/>
        </a:p>
      </dgm:t>
    </dgm:pt>
    <dgm:pt modelId="{BF29D566-0D16-42CB-870E-550C9F9DAC02}" type="sibTrans" cxnId="{4C4D13C0-BF9A-4FE5-B79A-429E07FCDE8C}">
      <dgm:prSet/>
      <dgm:spPr/>
      <dgm:t>
        <a:bodyPr/>
        <a:lstStyle/>
        <a:p>
          <a:pPr rtl="1"/>
          <a:endParaRPr lang="fa-IR"/>
        </a:p>
      </dgm:t>
    </dgm:pt>
    <dgm:pt modelId="{5EC49116-9904-44FB-8458-B9F6A989ACC7}" type="parTrans" cxnId="{4C4D13C0-BF9A-4FE5-B79A-429E07FCDE8C}">
      <dgm:prSet/>
      <dgm:spPr/>
      <dgm:t>
        <a:bodyPr/>
        <a:lstStyle/>
        <a:p>
          <a:pPr rtl="1"/>
          <a:endParaRPr lang="fa-IR"/>
        </a:p>
      </dgm:t>
    </dgm:pt>
    <dgm:pt modelId="{23E3027B-77FF-4BA9-BBDF-5DB7C016EEFC}">
      <dgm:prSet phldrT="[Text]"/>
      <dgm:spPr/>
      <dgm:t>
        <a:bodyPr/>
        <a:lstStyle/>
        <a:p>
          <a:pPr algn="ctr" rtl="0"/>
          <a:r>
            <a:rPr lang="en-US" dirty="0"/>
            <a:t>3</a:t>
          </a:r>
          <a:endParaRPr lang="fa-IR" dirty="0"/>
        </a:p>
      </dgm:t>
    </dgm:pt>
    <dgm:pt modelId="{DCC3FABC-4000-4427-BAC9-8E7AC5D71A86}" type="sibTrans" cxnId="{DE1B4794-99C8-4F65-8804-B71D8753081E}">
      <dgm:prSet/>
      <dgm:spPr/>
      <dgm:t>
        <a:bodyPr/>
        <a:lstStyle/>
        <a:p>
          <a:pPr rtl="1"/>
          <a:endParaRPr lang="fa-IR"/>
        </a:p>
      </dgm:t>
    </dgm:pt>
    <dgm:pt modelId="{1565A8E9-C7A6-44C7-A626-950605188FFD}" type="parTrans" cxnId="{DE1B4794-99C8-4F65-8804-B71D8753081E}">
      <dgm:prSet/>
      <dgm:spPr/>
      <dgm:t>
        <a:bodyPr/>
        <a:lstStyle/>
        <a:p>
          <a:pPr rtl="1"/>
          <a:endParaRPr lang="fa-IR"/>
        </a:p>
      </dgm:t>
    </dgm:pt>
    <dgm:pt modelId="{FB591C73-B4CE-4D65-BEA0-371E5BBA0777}">
      <dgm:prSet phldrT="[Text]"/>
      <dgm:spPr/>
      <dgm:t>
        <a:bodyPr/>
        <a:lstStyle/>
        <a:p>
          <a:pPr algn="ctr" rtl="0"/>
          <a:r>
            <a:rPr lang="en-US" dirty="0"/>
            <a:t>5</a:t>
          </a:r>
          <a:endParaRPr lang="fa-IR" dirty="0"/>
        </a:p>
      </dgm:t>
    </dgm:pt>
    <dgm:pt modelId="{E981C729-6A1A-44BC-AA7B-85719B3F7F11}" type="parTrans" cxnId="{5A02F37D-18B4-4A05-9606-8D5A1ADBEDFA}">
      <dgm:prSet/>
      <dgm:spPr/>
      <dgm:t>
        <a:bodyPr/>
        <a:lstStyle/>
        <a:p>
          <a:pPr rtl="1"/>
          <a:endParaRPr lang="fa-IR"/>
        </a:p>
      </dgm:t>
    </dgm:pt>
    <dgm:pt modelId="{6FDF3D17-79E6-4BE4-B1A1-C034DBD20AF5}" type="sibTrans" cxnId="{5A02F37D-18B4-4A05-9606-8D5A1ADBEDFA}">
      <dgm:prSet/>
      <dgm:spPr/>
      <dgm:t>
        <a:bodyPr/>
        <a:lstStyle/>
        <a:p>
          <a:pPr rtl="1"/>
          <a:endParaRPr lang="fa-IR"/>
        </a:p>
      </dgm:t>
    </dgm:pt>
    <dgm:pt modelId="{6561637E-09BC-4E00-9351-CC28A4CE5D2B}">
      <dgm:prSet phldrT="[Text]"/>
      <dgm:spPr/>
      <dgm:t>
        <a:bodyPr/>
        <a:lstStyle/>
        <a:p>
          <a:pPr algn="l" rtl="0"/>
          <a:r>
            <a:rPr lang="en-US" dirty="0"/>
            <a:t>Sharing Information on the Use of Frequency in SATRC Countries</a:t>
          </a:r>
          <a:endParaRPr lang="fa-IR" dirty="0"/>
        </a:p>
      </dgm:t>
    </dgm:pt>
    <dgm:pt modelId="{4AEB2642-84D7-4A2C-A7B6-752BCA354A50}" type="sibTrans" cxnId="{F5B93A8E-2C7B-41AF-BADB-8CE55DD8CEF2}">
      <dgm:prSet/>
      <dgm:spPr/>
      <dgm:t>
        <a:bodyPr/>
        <a:lstStyle/>
        <a:p>
          <a:pPr rtl="1"/>
          <a:endParaRPr lang="fa-IR"/>
        </a:p>
      </dgm:t>
    </dgm:pt>
    <dgm:pt modelId="{EC23BE3D-FDC9-4793-A6E1-3B73C03B1F71}" type="parTrans" cxnId="{F5B93A8E-2C7B-41AF-BADB-8CE55DD8CEF2}">
      <dgm:prSet/>
      <dgm:spPr/>
      <dgm:t>
        <a:bodyPr/>
        <a:lstStyle/>
        <a:p>
          <a:pPr rtl="1"/>
          <a:endParaRPr lang="fa-IR"/>
        </a:p>
      </dgm:t>
    </dgm:pt>
    <dgm:pt modelId="{CF2EDE92-7A83-4EC2-BF9A-8F122136E6D1}">
      <dgm:prSet phldrT="[Text]"/>
      <dgm:spPr/>
      <dgm:t>
        <a:bodyPr/>
        <a:lstStyle/>
        <a:p>
          <a:pPr rtl="0"/>
          <a:r>
            <a:rPr lang="en-US" dirty="0" smtClean="0"/>
            <a:t>Market </a:t>
          </a:r>
          <a:r>
            <a:rPr lang="en-US" dirty="0"/>
            <a:t>Based Methods of Spectrum in SATRC Countries</a:t>
          </a:r>
          <a:endParaRPr lang="fa-IR" dirty="0"/>
        </a:p>
      </dgm:t>
    </dgm:pt>
    <dgm:pt modelId="{C7B68EA9-EBA5-4FB6-BA67-333E0219BCAD}" type="parTrans" cxnId="{F9FDEA3F-32A3-42B5-A2CB-534C0683FA98}">
      <dgm:prSet/>
      <dgm:spPr/>
      <dgm:t>
        <a:bodyPr/>
        <a:lstStyle/>
        <a:p>
          <a:pPr rtl="1"/>
          <a:endParaRPr lang="fa-IR"/>
        </a:p>
      </dgm:t>
    </dgm:pt>
    <dgm:pt modelId="{EB2338D0-96B7-4EAE-9D6E-4DB9E468515A}" type="sibTrans" cxnId="{F9FDEA3F-32A3-42B5-A2CB-534C0683FA98}">
      <dgm:prSet/>
      <dgm:spPr/>
      <dgm:t>
        <a:bodyPr/>
        <a:lstStyle/>
        <a:p>
          <a:pPr rtl="1"/>
          <a:endParaRPr lang="fa-IR"/>
        </a:p>
      </dgm:t>
    </dgm:pt>
    <dgm:pt modelId="{16CCC4BC-286E-44A6-9686-84EA7CCACF91}">
      <dgm:prSet/>
      <dgm:spPr/>
      <dgm:t>
        <a:bodyPr/>
        <a:lstStyle/>
        <a:p>
          <a:pPr rtl="0"/>
          <a:r>
            <a:rPr lang="en-US" dirty="0"/>
            <a:t>Cross Border Coordination</a:t>
          </a:r>
          <a:endParaRPr lang="fa-IR" dirty="0"/>
        </a:p>
      </dgm:t>
    </dgm:pt>
    <dgm:pt modelId="{CE377229-4828-42AA-9F95-E03C902BC128}" type="parTrans" cxnId="{140409B3-F3CD-460F-9DCC-67E254403E3E}">
      <dgm:prSet/>
      <dgm:spPr/>
      <dgm:t>
        <a:bodyPr/>
        <a:lstStyle/>
        <a:p>
          <a:pPr rtl="1"/>
          <a:endParaRPr lang="fa-IR"/>
        </a:p>
      </dgm:t>
    </dgm:pt>
    <dgm:pt modelId="{6A308B25-6A3D-4A0C-B239-53D9AAD6427B}" type="sibTrans" cxnId="{140409B3-F3CD-460F-9DCC-67E254403E3E}">
      <dgm:prSet/>
      <dgm:spPr/>
      <dgm:t>
        <a:bodyPr/>
        <a:lstStyle/>
        <a:p>
          <a:pPr rtl="1"/>
          <a:endParaRPr lang="fa-IR"/>
        </a:p>
      </dgm:t>
    </dgm:pt>
    <dgm:pt modelId="{8579DDAF-445D-4811-8749-684DD8C8ABEE}">
      <dgm:prSet phldrT="[Text]"/>
      <dgm:spPr/>
      <dgm:t>
        <a:bodyPr/>
        <a:lstStyle/>
        <a:p>
          <a:pPr algn="ctr" rtl="0"/>
          <a:r>
            <a:rPr lang="en-US" dirty="0"/>
            <a:t>4</a:t>
          </a:r>
          <a:endParaRPr lang="fa-IR" dirty="0"/>
        </a:p>
      </dgm:t>
    </dgm:pt>
    <dgm:pt modelId="{FB414795-0A26-4AA0-9373-45888837CE15}" type="sibTrans" cxnId="{800364EB-CDE5-48AE-BE58-55AFA3D3FA18}">
      <dgm:prSet/>
      <dgm:spPr/>
      <dgm:t>
        <a:bodyPr/>
        <a:lstStyle/>
        <a:p>
          <a:pPr rtl="1"/>
          <a:endParaRPr lang="fa-IR"/>
        </a:p>
      </dgm:t>
    </dgm:pt>
    <dgm:pt modelId="{2704C81C-6DF0-461C-B02D-ED979EA6B9AC}" type="parTrans" cxnId="{800364EB-CDE5-48AE-BE58-55AFA3D3FA18}">
      <dgm:prSet/>
      <dgm:spPr/>
      <dgm:t>
        <a:bodyPr/>
        <a:lstStyle/>
        <a:p>
          <a:pPr rtl="1"/>
          <a:endParaRPr lang="fa-IR"/>
        </a:p>
      </dgm:t>
    </dgm:pt>
    <dgm:pt modelId="{561CE5B8-394D-4988-8E2A-606C67E92775}" type="pres">
      <dgm:prSet presAssocID="{1D8965B6-1FAF-46B8-8B0B-0703C6E7F9C8}" presName="linearFlow" presStyleCnt="0">
        <dgm:presLayoutVars>
          <dgm:dir/>
          <dgm:animLvl val="lvl"/>
          <dgm:resizeHandles val="exact"/>
        </dgm:presLayoutVars>
      </dgm:prSet>
      <dgm:spPr/>
      <dgm:t>
        <a:bodyPr/>
        <a:lstStyle/>
        <a:p>
          <a:pPr rtl="1"/>
          <a:endParaRPr lang="fa-IR"/>
        </a:p>
      </dgm:t>
    </dgm:pt>
    <dgm:pt modelId="{05E042AF-0A49-4FDA-84E5-C4543DA77332}" type="pres">
      <dgm:prSet presAssocID="{BA8A0D5F-D013-494E-A918-764EFF49203C}" presName="composite" presStyleCnt="0"/>
      <dgm:spPr/>
    </dgm:pt>
    <dgm:pt modelId="{ED5060AC-5011-4911-AD86-50B3BA1EF901}" type="pres">
      <dgm:prSet presAssocID="{BA8A0D5F-D013-494E-A918-764EFF49203C}" presName="parentText" presStyleLbl="alignNode1" presStyleIdx="0" presStyleCnt="5">
        <dgm:presLayoutVars>
          <dgm:chMax val="1"/>
          <dgm:bulletEnabled val="1"/>
        </dgm:presLayoutVars>
      </dgm:prSet>
      <dgm:spPr/>
      <dgm:t>
        <a:bodyPr/>
        <a:lstStyle/>
        <a:p>
          <a:pPr rtl="1"/>
          <a:endParaRPr lang="fa-IR"/>
        </a:p>
      </dgm:t>
    </dgm:pt>
    <dgm:pt modelId="{4986DB9D-A765-4503-A900-45610AF482EF}" type="pres">
      <dgm:prSet presAssocID="{BA8A0D5F-D013-494E-A918-764EFF49203C}" presName="descendantText" presStyleLbl="alignAcc1" presStyleIdx="0" presStyleCnt="5">
        <dgm:presLayoutVars>
          <dgm:bulletEnabled val="1"/>
        </dgm:presLayoutVars>
      </dgm:prSet>
      <dgm:spPr/>
      <dgm:t>
        <a:bodyPr/>
        <a:lstStyle/>
        <a:p>
          <a:pPr rtl="1"/>
          <a:endParaRPr lang="fa-IR"/>
        </a:p>
      </dgm:t>
    </dgm:pt>
    <dgm:pt modelId="{1E87BC4E-C924-454C-A9B5-DC183DAC76F5}" type="pres">
      <dgm:prSet presAssocID="{B1A4D3FA-0546-45D7-8F06-5D393E9607B6}" presName="sp" presStyleCnt="0"/>
      <dgm:spPr/>
    </dgm:pt>
    <dgm:pt modelId="{1A3C405D-05ED-4C0A-8479-6DA3475E3D01}" type="pres">
      <dgm:prSet presAssocID="{0937CDFE-800B-4428-A786-6FF6DC6D2A02}" presName="composite" presStyleCnt="0"/>
      <dgm:spPr/>
    </dgm:pt>
    <dgm:pt modelId="{B50BB328-C485-4997-9EC0-402EDC840561}" type="pres">
      <dgm:prSet presAssocID="{0937CDFE-800B-4428-A786-6FF6DC6D2A02}" presName="parentText" presStyleLbl="alignNode1" presStyleIdx="1" presStyleCnt="5">
        <dgm:presLayoutVars>
          <dgm:chMax val="1"/>
          <dgm:bulletEnabled val="1"/>
        </dgm:presLayoutVars>
      </dgm:prSet>
      <dgm:spPr/>
      <dgm:t>
        <a:bodyPr/>
        <a:lstStyle/>
        <a:p>
          <a:pPr rtl="1"/>
          <a:endParaRPr lang="fa-IR"/>
        </a:p>
      </dgm:t>
    </dgm:pt>
    <dgm:pt modelId="{1FA3E292-CDB3-4A5E-91EC-0E0E57032828}" type="pres">
      <dgm:prSet presAssocID="{0937CDFE-800B-4428-A786-6FF6DC6D2A02}" presName="descendantText" presStyleLbl="alignAcc1" presStyleIdx="1" presStyleCnt="5">
        <dgm:presLayoutVars>
          <dgm:bulletEnabled val="1"/>
        </dgm:presLayoutVars>
      </dgm:prSet>
      <dgm:spPr/>
      <dgm:t>
        <a:bodyPr/>
        <a:lstStyle/>
        <a:p>
          <a:pPr rtl="1"/>
          <a:endParaRPr lang="fa-IR"/>
        </a:p>
      </dgm:t>
    </dgm:pt>
    <dgm:pt modelId="{6E2F1015-E2B0-4578-B124-755AA7399B9B}" type="pres">
      <dgm:prSet presAssocID="{594ABEA2-A6B9-4CA7-99F3-39BC98A34149}" presName="sp" presStyleCnt="0"/>
      <dgm:spPr/>
    </dgm:pt>
    <dgm:pt modelId="{6CB97A7A-3184-4BAF-BFC8-26290F77DC4E}" type="pres">
      <dgm:prSet presAssocID="{23E3027B-77FF-4BA9-BBDF-5DB7C016EEFC}" presName="composite" presStyleCnt="0"/>
      <dgm:spPr/>
    </dgm:pt>
    <dgm:pt modelId="{5F12DD25-3401-459A-9321-5CC4F26E906A}" type="pres">
      <dgm:prSet presAssocID="{23E3027B-77FF-4BA9-BBDF-5DB7C016EEFC}" presName="parentText" presStyleLbl="alignNode1" presStyleIdx="2" presStyleCnt="5">
        <dgm:presLayoutVars>
          <dgm:chMax val="1"/>
          <dgm:bulletEnabled val="1"/>
        </dgm:presLayoutVars>
      </dgm:prSet>
      <dgm:spPr/>
      <dgm:t>
        <a:bodyPr/>
        <a:lstStyle/>
        <a:p>
          <a:pPr rtl="1"/>
          <a:endParaRPr lang="fa-IR"/>
        </a:p>
      </dgm:t>
    </dgm:pt>
    <dgm:pt modelId="{CF8FA7AA-3FD6-4E74-91EC-F2836DC852D8}" type="pres">
      <dgm:prSet presAssocID="{23E3027B-77FF-4BA9-BBDF-5DB7C016EEFC}" presName="descendantText" presStyleLbl="alignAcc1" presStyleIdx="2" presStyleCnt="5">
        <dgm:presLayoutVars>
          <dgm:bulletEnabled val="1"/>
        </dgm:presLayoutVars>
      </dgm:prSet>
      <dgm:spPr/>
      <dgm:t>
        <a:bodyPr/>
        <a:lstStyle/>
        <a:p>
          <a:pPr rtl="1"/>
          <a:endParaRPr lang="fa-IR"/>
        </a:p>
      </dgm:t>
    </dgm:pt>
    <dgm:pt modelId="{771FC3E6-7716-4D71-8E3E-1CA2405D95E5}" type="pres">
      <dgm:prSet presAssocID="{DCC3FABC-4000-4427-BAC9-8E7AC5D71A86}" presName="sp" presStyleCnt="0"/>
      <dgm:spPr/>
    </dgm:pt>
    <dgm:pt modelId="{93093841-11F2-4E5B-A1BD-ECCD19629EA0}" type="pres">
      <dgm:prSet presAssocID="{8579DDAF-445D-4811-8749-684DD8C8ABEE}" presName="composite" presStyleCnt="0"/>
      <dgm:spPr/>
    </dgm:pt>
    <dgm:pt modelId="{640EDE60-070D-4379-9BB0-59DAA9CE8753}" type="pres">
      <dgm:prSet presAssocID="{8579DDAF-445D-4811-8749-684DD8C8ABEE}" presName="parentText" presStyleLbl="alignNode1" presStyleIdx="3" presStyleCnt="5">
        <dgm:presLayoutVars>
          <dgm:chMax val="1"/>
          <dgm:bulletEnabled val="1"/>
        </dgm:presLayoutVars>
      </dgm:prSet>
      <dgm:spPr/>
      <dgm:t>
        <a:bodyPr/>
        <a:lstStyle/>
        <a:p>
          <a:pPr rtl="1"/>
          <a:endParaRPr lang="fa-IR"/>
        </a:p>
      </dgm:t>
    </dgm:pt>
    <dgm:pt modelId="{D6CFB97C-E258-4FA9-95DD-AAE05EE26AA9}" type="pres">
      <dgm:prSet presAssocID="{8579DDAF-445D-4811-8749-684DD8C8ABEE}" presName="descendantText" presStyleLbl="alignAcc1" presStyleIdx="3" presStyleCnt="5">
        <dgm:presLayoutVars>
          <dgm:bulletEnabled val="1"/>
        </dgm:presLayoutVars>
      </dgm:prSet>
      <dgm:spPr/>
      <dgm:t>
        <a:bodyPr/>
        <a:lstStyle/>
        <a:p>
          <a:pPr rtl="1"/>
          <a:endParaRPr lang="fa-IR"/>
        </a:p>
      </dgm:t>
    </dgm:pt>
    <dgm:pt modelId="{72DEA61C-0BC5-4DD0-8FE5-D0F547A12380}" type="pres">
      <dgm:prSet presAssocID="{FB414795-0A26-4AA0-9373-45888837CE15}" presName="sp" presStyleCnt="0"/>
      <dgm:spPr/>
    </dgm:pt>
    <dgm:pt modelId="{D2B371AF-B021-470B-B061-9F6DA46E8DA9}" type="pres">
      <dgm:prSet presAssocID="{FB591C73-B4CE-4D65-BEA0-371E5BBA0777}" presName="composite" presStyleCnt="0"/>
      <dgm:spPr/>
    </dgm:pt>
    <dgm:pt modelId="{B8AF0FC9-D2E3-42C5-8812-3027EBDB3286}" type="pres">
      <dgm:prSet presAssocID="{FB591C73-B4CE-4D65-BEA0-371E5BBA0777}" presName="parentText" presStyleLbl="alignNode1" presStyleIdx="4" presStyleCnt="5">
        <dgm:presLayoutVars>
          <dgm:chMax val="1"/>
          <dgm:bulletEnabled val="1"/>
        </dgm:presLayoutVars>
      </dgm:prSet>
      <dgm:spPr/>
      <dgm:t>
        <a:bodyPr/>
        <a:lstStyle/>
        <a:p>
          <a:pPr rtl="1"/>
          <a:endParaRPr lang="fa-IR"/>
        </a:p>
      </dgm:t>
    </dgm:pt>
    <dgm:pt modelId="{DAA1C34D-C598-4DA7-90F9-F5AFCC7D20D0}" type="pres">
      <dgm:prSet presAssocID="{FB591C73-B4CE-4D65-BEA0-371E5BBA0777}" presName="descendantText" presStyleLbl="alignAcc1" presStyleIdx="4" presStyleCnt="5">
        <dgm:presLayoutVars>
          <dgm:bulletEnabled val="1"/>
        </dgm:presLayoutVars>
      </dgm:prSet>
      <dgm:spPr/>
      <dgm:t>
        <a:bodyPr/>
        <a:lstStyle/>
        <a:p>
          <a:pPr rtl="1"/>
          <a:endParaRPr lang="fa-IR"/>
        </a:p>
      </dgm:t>
    </dgm:pt>
  </dgm:ptLst>
  <dgm:cxnLst>
    <dgm:cxn modelId="{7F830197-DB75-4FC6-9D46-D7C14370A28E}" type="presOf" srcId="{0937CDFE-800B-4428-A786-6FF6DC6D2A02}" destId="{B50BB328-C485-4997-9EC0-402EDC840561}" srcOrd="0" destOrd="0" presId="urn:microsoft.com/office/officeart/2005/8/layout/chevron2"/>
    <dgm:cxn modelId="{F8F10799-26A7-4471-ADC5-430C40E97239}" type="presOf" srcId="{8579DDAF-445D-4811-8749-684DD8C8ABEE}" destId="{640EDE60-070D-4379-9BB0-59DAA9CE8753}" srcOrd="0" destOrd="0" presId="urn:microsoft.com/office/officeart/2005/8/layout/chevron2"/>
    <dgm:cxn modelId="{140409B3-F3CD-460F-9DCC-67E254403E3E}" srcId="{8579DDAF-445D-4811-8749-684DD8C8ABEE}" destId="{16CCC4BC-286E-44A6-9686-84EA7CCACF91}" srcOrd="0" destOrd="0" parTransId="{CE377229-4828-42AA-9F95-E03C902BC128}" sibTransId="{6A308B25-6A3D-4A0C-B239-53D9AAD6427B}"/>
    <dgm:cxn modelId="{7B375816-3D4A-40A2-9138-9ADE7F8A0322}" type="presOf" srcId="{16CCC4BC-286E-44A6-9686-84EA7CCACF91}" destId="{D6CFB97C-E258-4FA9-95DD-AAE05EE26AA9}" srcOrd="0" destOrd="0" presId="urn:microsoft.com/office/officeart/2005/8/layout/chevron2"/>
    <dgm:cxn modelId="{184E186F-3AA7-430D-8B99-488B60E730B3}" type="presOf" srcId="{21B18C46-C494-4D13-A4FE-09634E518712}" destId="{4986DB9D-A765-4503-A900-45610AF482EF}" srcOrd="0" destOrd="0" presId="urn:microsoft.com/office/officeart/2005/8/layout/chevron2"/>
    <dgm:cxn modelId="{80599C80-3C96-4EB1-8813-1DF67E6AD98E}" srcId="{1D8965B6-1FAF-46B8-8B0B-0703C6E7F9C8}" destId="{0937CDFE-800B-4428-A786-6FF6DC6D2A02}" srcOrd="1" destOrd="0" parTransId="{F759C2F5-B593-4CDB-842F-3ACCDEED6D4D}" sibTransId="{594ABEA2-A6B9-4CA7-99F3-39BC98A34149}"/>
    <dgm:cxn modelId="{6E756A2B-1B9F-427B-8BAD-DAC4F0792D8C}" srcId="{BA8A0D5F-D013-494E-A918-764EFF49203C}" destId="{21B18C46-C494-4D13-A4FE-09634E518712}" srcOrd="0" destOrd="0" parTransId="{138640AE-3C96-49F3-95B5-6B036D914D6E}" sibTransId="{F0833F40-E732-49C4-85F4-D25973D3B585}"/>
    <dgm:cxn modelId="{933A64CE-996F-4EE6-BE92-30EF6B012B71}" type="presOf" srcId="{23E3027B-77FF-4BA9-BBDF-5DB7C016EEFC}" destId="{5F12DD25-3401-459A-9321-5CC4F26E906A}" srcOrd="0" destOrd="0" presId="urn:microsoft.com/office/officeart/2005/8/layout/chevron2"/>
    <dgm:cxn modelId="{5A02F37D-18B4-4A05-9606-8D5A1ADBEDFA}" srcId="{1D8965B6-1FAF-46B8-8B0B-0703C6E7F9C8}" destId="{FB591C73-B4CE-4D65-BEA0-371E5BBA0777}" srcOrd="4" destOrd="0" parTransId="{E981C729-6A1A-44BC-AA7B-85719B3F7F11}" sibTransId="{6FDF3D17-79E6-4BE4-B1A1-C034DBD20AF5}"/>
    <dgm:cxn modelId="{571B65C9-3CEB-48CF-89B8-2BD0AA8B783B}" type="presOf" srcId="{CF2EDE92-7A83-4EC2-BF9A-8F122136E6D1}" destId="{CF8FA7AA-3FD6-4E74-91EC-F2836DC852D8}" srcOrd="0" destOrd="0" presId="urn:microsoft.com/office/officeart/2005/8/layout/chevron2"/>
    <dgm:cxn modelId="{B73DD985-8173-444B-97C2-2DC98E185CBD}" type="presOf" srcId="{1D8965B6-1FAF-46B8-8B0B-0703C6E7F9C8}" destId="{561CE5B8-394D-4988-8E2A-606C67E92775}" srcOrd="0" destOrd="0" presId="urn:microsoft.com/office/officeart/2005/8/layout/chevron2"/>
    <dgm:cxn modelId="{800364EB-CDE5-48AE-BE58-55AFA3D3FA18}" srcId="{1D8965B6-1FAF-46B8-8B0B-0703C6E7F9C8}" destId="{8579DDAF-445D-4811-8749-684DD8C8ABEE}" srcOrd="3" destOrd="0" parTransId="{2704C81C-6DF0-461C-B02D-ED979EA6B9AC}" sibTransId="{FB414795-0A26-4AA0-9373-45888837CE15}"/>
    <dgm:cxn modelId="{DE1B4794-99C8-4F65-8804-B71D8753081E}" srcId="{1D8965B6-1FAF-46B8-8B0B-0703C6E7F9C8}" destId="{23E3027B-77FF-4BA9-BBDF-5DB7C016EEFC}" srcOrd="2" destOrd="0" parTransId="{1565A8E9-C7A6-44C7-A626-950605188FFD}" sibTransId="{DCC3FABC-4000-4427-BAC9-8E7AC5D71A86}"/>
    <dgm:cxn modelId="{F5B93A8E-2C7B-41AF-BADB-8CE55DD8CEF2}" srcId="{FB591C73-B4CE-4D65-BEA0-371E5BBA0777}" destId="{6561637E-09BC-4E00-9351-CC28A4CE5D2B}" srcOrd="0" destOrd="0" parTransId="{EC23BE3D-FDC9-4793-A6E1-3B73C03B1F71}" sibTransId="{4AEB2642-84D7-4A2C-A7B6-752BCA354A50}"/>
    <dgm:cxn modelId="{D4B162D2-7630-4642-B769-2BE1D033E75F}" type="presOf" srcId="{BA8A0D5F-D013-494E-A918-764EFF49203C}" destId="{ED5060AC-5011-4911-AD86-50B3BA1EF901}" srcOrd="0" destOrd="0" presId="urn:microsoft.com/office/officeart/2005/8/layout/chevron2"/>
    <dgm:cxn modelId="{EF4E4F6F-8DEF-440B-82ED-DC863351A8B1}" type="presOf" srcId="{FB591C73-B4CE-4D65-BEA0-371E5BBA0777}" destId="{B8AF0FC9-D2E3-42C5-8812-3027EBDB3286}" srcOrd="0" destOrd="0" presId="urn:microsoft.com/office/officeart/2005/8/layout/chevron2"/>
    <dgm:cxn modelId="{91787CA6-BD68-4B87-9DB7-C2EFEBF89635}" srcId="{1D8965B6-1FAF-46B8-8B0B-0703C6E7F9C8}" destId="{BA8A0D5F-D013-494E-A918-764EFF49203C}" srcOrd="0" destOrd="0" parTransId="{65219187-8D47-4BBF-88CA-30942A7C0B53}" sibTransId="{B1A4D3FA-0546-45D7-8F06-5D393E9607B6}"/>
    <dgm:cxn modelId="{65F127C8-892A-4353-9CFF-09BC2FDA7E32}" type="presOf" srcId="{4C348DB0-2304-476F-A119-25608C4A6B42}" destId="{1FA3E292-CDB3-4A5E-91EC-0E0E57032828}" srcOrd="0" destOrd="0" presId="urn:microsoft.com/office/officeart/2005/8/layout/chevron2"/>
    <dgm:cxn modelId="{F48E625B-C905-475E-A898-E1BA2C3F96FB}" type="presOf" srcId="{6561637E-09BC-4E00-9351-CC28A4CE5D2B}" destId="{DAA1C34D-C598-4DA7-90F9-F5AFCC7D20D0}" srcOrd="0" destOrd="0" presId="urn:microsoft.com/office/officeart/2005/8/layout/chevron2"/>
    <dgm:cxn modelId="{4C4D13C0-BF9A-4FE5-B79A-429E07FCDE8C}" srcId="{0937CDFE-800B-4428-A786-6FF6DC6D2A02}" destId="{4C348DB0-2304-476F-A119-25608C4A6B42}" srcOrd="0" destOrd="0" parTransId="{5EC49116-9904-44FB-8458-B9F6A989ACC7}" sibTransId="{BF29D566-0D16-42CB-870E-550C9F9DAC02}"/>
    <dgm:cxn modelId="{F9FDEA3F-32A3-42B5-A2CB-534C0683FA98}" srcId="{23E3027B-77FF-4BA9-BBDF-5DB7C016EEFC}" destId="{CF2EDE92-7A83-4EC2-BF9A-8F122136E6D1}" srcOrd="0" destOrd="0" parTransId="{C7B68EA9-EBA5-4FB6-BA67-333E0219BCAD}" sibTransId="{EB2338D0-96B7-4EAE-9D6E-4DB9E468515A}"/>
    <dgm:cxn modelId="{2E75445C-AAC5-45BE-BDA5-E11B4B6FC5C3}" type="presParOf" srcId="{561CE5B8-394D-4988-8E2A-606C67E92775}" destId="{05E042AF-0A49-4FDA-84E5-C4543DA77332}" srcOrd="0" destOrd="0" presId="urn:microsoft.com/office/officeart/2005/8/layout/chevron2"/>
    <dgm:cxn modelId="{B6F399D4-1736-4BA8-9CD7-4DF9E03A7E3B}" type="presParOf" srcId="{05E042AF-0A49-4FDA-84E5-C4543DA77332}" destId="{ED5060AC-5011-4911-AD86-50B3BA1EF901}" srcOrd="0" destOrd="0" presId="urn:microsoft.com/office/officeart/2005/8/layout/chevron2"/>
    <dgm:cxn modelId="{927863CC-E82E-4CF7-841D-76FE24131C1F}" type="presParOf" srcId="{05E042AF-0A49-4FDA-84E5-C4543DA77332}" destId="{4986DB9D-A765-4503-A900-45610AF482EF}" srcOrd="1" destOrd="0" presId="urn:microsoft.com/office/officeart/2005/8/layout/chevron2"/>
    <dgm:cxn modelId="{22D785EA-E6F2-49F3-B955-026A7BD74F7F}" type="presParOf" srcId="{561CE5B8-394D-4988-8E2A-606C67E92775}" destId="{1E87BC4E-C924-454C-A9B5-DC183DAC76F5}" srcOrd="1" destOrd="0" presId="urn:microsoft.com/office/officeart/2005/8/layout/chevron2"/>
    <dgm:cxn modelId="{EC070B01-B109-4910-B407-7145910E26EA}" type="presParOf" srcId="{561CE5B8-394D-4988-8E2A-606C67E92775}" destId="{1A3C405D-05ED-4C0A-8479-6DA3475E3D01}" srcOrd="2" destOrd="0" presId="urn:microsoft.com/office/officeart/2005/8/layout/chevron2"/>
    <dgm:cxn modelId="{798C349D-8D5B-4DB4-B0AA-008FA7F7F6D0}" type="presParOf" srcId="{1A3C405D-05ED-4C0A-8479-6DA3475E3D01}" destId="{B50BB328-C485-4997-9EC0-402EDC840561}" srcOrd="0" destOrd="0" presId="urn:microsoft.com/office/officeart/2005/8/layout/chevron2"/>
    <dgm:cxn modelId="{A5C4E330-4AE1-4582-92FD-FEA11F52AF37}" type="presParOf" srcId="{1A3C405D-05ED-4C0A-8479-6DA3475E3D01}" destId="{1FA3E292-CDB3-4A5E-91EC-0E0E57032828}" srcOrd="1" destOrd="0" presId="urn:microsoft.com/office/officeart/2005/8/layout/chevron2"/>
    <dgm:cxn modelId="{3CB2D16F-81AE-4263-B2BA-DC5B5C82FD82}" type="presParOf" srcId="{561CE5B8-394D-4988-8E2A-606C67E92775}" destId="{6E2F1015-E2B0-4578-B124-755AA7399B9B}" srcOrd="3" destOrd="0" presId="urn:microsoft.com/office/officeart/2005/8/layout/chevron2"/>
    <dgm:cxn modelId="{D818A8C1-F008-447E-842A-91FE33933376}" type="presParOf" srcId="{561CE5B8-394D-4988-8E2A-606C67E92775}" destId="{6CB97A7A-3184-4BAF-BFC8-26290F77DC4E}" srcOrd="4" destOrd="0" presId="urn:microsoft.com/office/officeart/2005/8/layout/chevron2"/>
    <dgm:cxn modelId="{FFC6C12A-960B-44EA-8FDF-570B441E16A2}" type="presParOf" srcId="{6CB97A7A-3184-4BAF-BFC8-26290F77DC4E}" destId="{5F12DD25-3401-459A-9321-5CC4F26E906A}" srcOrd="0" destOrd="0" presId="urn:microsoft.com/office/officeart/2005/8/layout/chevron2"/>
    <dgm:cxn modelId="{2AA9F190-877E-4D1F-A5EF-CF63C831493D}" type="presParOf" srcId="{6CB97A7A-3184-4BAF-BFC8-26290F77DC4E}" destId="{CF8FA7AA-3FD6-4E74-91EC-F2836DC852D8}" srcOrd="1" destOrd="0" presId="urn:microsoft.com/office/officeart/2005/8/layout/chevron2"/>
    <dgm:cxn modelId="{6F540A6E-543C-46A3-88E4-8E6567692A6E}" type="presParOf" srcId="{561CE5B8-394D-4988-8E2A-606C67E92775}" destId="{771FC3E6-7716-4D71-8E3E-1CA2405D95E5}" srcOrd="5" destOrd="0" presId="urn:microsoft.com/office/officeart/2005/8/layout/chevron2"/>
    <dgm:cxn modelId="{06EFA86C-EFDA-4661-8D8D-5192C40230BD}" type="presParOf" srcId="{561CE5B8-394D-4988-8E2A-606C67E92775}" destId="{93093841-11F2-4E5B-A1BD-ECCD19629EA0}" srcOrd="6" destOrd="0" presId="urn:microsoft.com/office/officeart/2005/8/layout/chevron2"/>
    <dgm:cxn modelId="{E4FEBDD8-F7AE-4F07-8445-C9CB8CA5F2CC}" type="presParOf" srcId="{93093841-11F2-4E5B-A1BD-ECCD19629EA0}" destId="{640EDE60-070D-4379-9BB0-59DAA9CE8753}" srcOrd="0" destOrd="0" presId="urn:microsoft.com/office/officeart/2005/8/layout/chevron2"/>
    <dgm:cxn modelId="{E31E6E2D-CB68-463B-9390-FFD27D805D6F}" type="presParOf" srcId="{93093841-11F2-4E5B-A1BD-ECCD19629EA0}" destId="{D6CFB97C-E258-4FA9-95DD-AAE05EE26AA9}" srcOrd="1" destOrd="0" presId="urn:microsoft.com/office/officeart/2005/8/layout/chevron2"/>
    <dgm:cxn modelId="{839F701D-A0E8-498A-A2C8-4316614CFE26}" type="presParOf" srcId="{561CE5B8-394D-4988-8E2A-606C67E92775}" destId="{72DEA61C-0BC5-4DD0-8FE5-D0F547A12380}" srcOrd="7" destOrd="0" presId="urn:microsoft.com/office/officeart/2005/8/layout/chevron2"/>
    <dgm:cxn modelId="{9E896515-C20C-4015-97B6-1C2FFD30B48D}" type="presParOf" srcId="{561CE5B8-394D-4988-8E2A-606C67E92775}" destId="{D2B371AF-B021-470B-B061-9F6DA46E8DA9}" srcOrd="8" destOrd="0" presId="urn:microsoft.com/office/officeart/2005/8/layout/chevron2"/>
    <dgm:cxn modelId="{45366B72-EBEE-4197-9B84-50087FCCB734}" type="presParOf" srcId="{D2B371AF-B021-470B-B061-9F6DA46E8DA9}" destId="{B8AF0FC9-D2E3-42C5-8812-3027EBDB3286}" srcOrd="0" destOrd="0" presId="urn:microsoft.com/office/officeart/2005/8/layout/chevron2"/>
    <dgm:cxn modelId="{F47EC130-D865-4F07-8AE0-47ECE9067255}" type="presParOf" srcId="{D2B371AF-B021-470B-B061-9F6DA46E8DA9}" destId="{DAA1C34D-C598-4DA7-90F9-F5AFCC7D20D0}" srcOrd="1" destOrd="0" presId="urn:microsoft.com/office/officeart/2005/8/layout/chevron2"/>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5060AC-5011-4911-AD86-50B3BA1EF901}">
      <dsp:nvSpPr>
        <dsp:cNvPr id="0" name=""/>
        <dsp:cNvSpPr/>
      </dsp:nvSpPr>
      <dsp:spPr>
        <a:xfrm rot="5400000">
          <a:off x="-163901" y="166645"/>
          <a:ext cx="1092673" cy="764871"/>
        </a:xfrm>
        <a:prstGeom prst="chevron">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rtl="0">
            <a:lnSpc>
              <a:spcPct val="90000"/>
            </a:lnSpc>
            <a:spcBef>
              <a:spcPct val="0"/>
            </a:spcBef>
            <a:spcAft>
              <a:spcPct val="35000"/>
            </a:spcAft>
          </a:pPr>
          <a:r>
            <a:rPr lang="en-US" sz="2100" kern="1200" dirty="0"/>
            <a:t>1</a:t>
          </a:r>
          <a:endParaRPr lang="fa-IR" sz="2100" kern="1200" dirty="0"/>
        </a:p>
      </dsp:txBody>
      <dsp:txXfrm rot="-5400000">
        <a:off x="1" y="385180"/>
        <a:ext cx="764871" cy="327802"/>
      </dsp:txXfrm>
    </dsp:sp>
    <dsp:sp modelId="{4986DB9D-A765-4503-A900-45610AF482EF}">
      <dsp:nvSpPr>
        <dsp:cNvPr id="0" name=""/>
        <dsp:cNvSpPr/>
      </dsp:nvSpPr>
      <dsp:spPr>
        <a:xfrm rot="5400000">
          <a:off x="3742092" y="-2974476"/>
          <a:ext cx="710237" cy="6664680"/>
        </a:xfrm>
        <a:prstGeom prst="round2Same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rtl="0">
            <a:lnSpc>
              <a:spcPct val="90000"/>
            </a:lnSpc>
            <a:spcBef>
              <a:spcPct val="0"/>
            </a:spcBef>
            <a:spcAft>
              <a:spcPct val="15000"/>
            </a:spcAft>
            <a:buChar char="••"/>
          </a:pPr>
          <a:r>
            <a:rPr lang="en-US" sz="2100" kern="1200" dirty="0"/>
            <a:t>Harmonized Use of the 700 MHz Digital Dividend Band in SATRC Countries</a:t>
          </a:r>
          <a:endParaRPr lang="fa-IR" sz="2100" kern="1200" dirty="0"/>
        </a:p>
      </dsp:txBody>
      <dsp:txXfrm rot="-5400000">
        <a:off x="764871" y="37416"/>
        <a:ext cx="6630009" cy="640895"/>
      </dsp:txXfrm>
    </dsp:sp>
    <dsp:sp modelId="{B50BB328-C485-4997-9EC0-402EDC840561}">
      <dsp:nvSpPr>
        <dsp:cNvPr id="0" name=""/>
        <dsp:cNvSpPr/>
      </dsp:nvSpPr>
      <dsp:spPr>
        <a:xfrm rot="5400000">
          <a:off x="-163901" y="1142269"/>
          <a:ext cx="1092673" cy="764871"/>
        </a:xfrm>
        <a:prstGeom prst="chevron">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rtl="0">
            <a:lnSpc>
              <a:spcPct val="90000"/>
            </a:lnSpc>
            <a:spcBef>
              <a:spcPct val="0"/>
            </a:spcBef>
            <a:spcAft>
              <a:spcPct val="35000"/>
            </a:spcAft>
          </a:pPr>
          <a:r>
            <a:rPr lang="en-US" sz="2100" kern="1200" dirty="0"/>
            <a:t>2</a:t>
          </a:r>
          <a:endParaRPr lang="fa-IR" sz="2100" kern="1200" dirty="0"/>
        </a:p>
      </dsp:txBody>
      <dsp:txXfrm rot="-5400000">
        <a:off x="1" y="1360804"/>
        <a:ext cx="764871" cy="327802"/>
      </dsp:txXfrm>
    </dsp:sp>
    <dsp:sp modelId="{1FA3E292-CDB3-4A5E-91EC-0E0E57032828}">
      <dsp:nvSpPr>
        <dsp:cNvPr id="0" name=""/>
        <dsp:cNvSpPr/>
      </dsp:nvSpPr>
      <dsp:spPr>
        <a:xfrm rot="5400000">
          <a:off x="3742092" y="-1998852"/>
          <a:ext cx="710237" cy="6664680"/>
        </a:xfrm>
        <a:prstGeom prst="round2Same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rtl="0">
            <a:lnSpc>
              <a:spcPct val="90000"/>
            </a:lnSpc>
            <a:spcBef>
              <a:spcPct val="0"/>
            </a:spcBef>
            <a:spcAft>
              <a:spcPct val="15000"/>
            </a:spcAft>
            <a:buChar char="••"/>
          </a:pPr>
          <a:r>
            <a:rPr lang="en-US" sz="2100" kern="1200" dirty="0"/>
            <a:t>Study of Regional Requirements and Availability of Spectrum for Mobile Broadband</a:t>
          </a:r>
          <a:endParaRPr lang="fa-IR" sz="2100" kern="1200" dirty="0"/>
        </a:p>
      </dsp:txBody>
      <dsp:txXfrm rot="-5400000">
        <a:off x="764871" y="1013040"/>
        <a:ext cx="6630009" cy="640895"/>
      </dsp:txXfrm>
    </dsp:sp>
    <dsp:sp modelId="{5F12DD25-3401-459A-9321-5CC4F26E906A}">
      <dsp:nvSpPr>
        <dsp:cNvPr id="0" name=""/>
        <dsp:cNvSpPr/>
      </dsp:nvSpPr>
      <dsp:spPr>
        <a:xfrm rot="5400000">
          <a:off x="-163901" y="2117894"/>
          <a:ext cx="1092673" cy="764871"/>
        </a:xfrm>
        <a:prstGeom prst="chevron">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rtl="0">
            <a:lnSpc>
              <a:spcPct val="90000"/>
            </a:lnSpc>
            <a:spcBef>
              <a:spcPct val="0"/>
            </a:spcBef>
            <a:spcAft>
              <a:spcPct val="35000"/>
            </a:spcAft>
          </a:pPr>
          <a:r>
            <a:rPr lang="en-US" sz="2100" kern="1200" dirty="0"/>
            <a:t>3</a:t>
          </a:r>
          <a:endParaRPr lang="fa-IR" sz="2100" kern="1200" dirty="0"/>
        </a:p>
      </dsp:txBody>
      <dsp:txXfrm rot="-5400000">
        <a:off x="1" y="2336429"/>
        <a:ext cx="764871" cy="327802"/>
      </dsp:txXfrm>
    </dsp:sp>
    <dsp:sp modelId="{CF8FA7AA-3FD6-4E74-91EC-F2836DC852D8}">
      <dsp:nvSpPr>
        <dsp:cNvPr id="0" name=""/>
        <dsp:cNvSpPr/>
      </dsp:nvSpPr>
      <dsp:spPr>
        <a:xfrm rot="5400000">
          <a:off x="3742092" y="-1023228"/>
          <a:ext cx="710237" cy="6664680"/>
        </a:xfrm>
        <a:prstGeom prst="round2Same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rtl="0">
            <a:lnSpc>
              <a:spcPct val="90000"/>
            </a:lnSpc>
            <a:spcBef>
              <a:spcPct val="0"/>
            </a:spcBef>
            <a:spcAft>
              <a:spcPct val="15000"/>
            </a:spcAft>
            <a:buChar char="••"/>
          </a:pPr>
          <a:r>
            <a:rPr lang="en-US" sz="2100" kern="1200" dirty="0" smtClean="0"/>
            <a:t>Market </a:t>
          </a:r>
          <a:r>
            <a:rPr lang="en-US" sz="2100" kern="1200" dirty="0"/>
            <a:t>Based Methods of Spectrum in SATRC Countries</a:t>
          </a:r>
          <a:endParaRPr lang="fa-IR" sz="2100" kern="1200" dirty="0"/>
        </a:p>
      </dsp:txBody>
      <dsp:txXfrm rot="-5400000">
        <a:off x="764871" y="1988664"/>
        <a:ext cx="6630009" cy="640895"/>
      </dsp:txXfrm>
    </dsp:sp>
    <dsp:sp modelId="{640EDE60-070D-4379-9BB0-59DAA9CE8753}">
      <dsp:nvSpPr>
        <dsp:cNvPr id="0" name=""/>
        <dsp:cNvSpPr/>
      </dsp:nvSpPr>
      <dsp:spPr>
        <a:xfrm rot="5400000">
          <a:off x="-163901" y="3093518"/>
          <a:ext cx="1092673" cy="764871"/>
        </a:xfrm>
        <a:prstGeom prst="chevron">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rtl="0">
            <a:lnSpc>
              <a:spcPct val="90000"/>
            </a:lnSpc>
            <a:spcBef>
              <a:spcPct val="0"/>
            </a:spcBef>
            <a:spcAft>
              <a:spcPct val="35000"/>
            </a:spcAft>
          </a:pPr>
          <a:r>
            <a:rPr lang="en-US" sz="2100" kern="1200" dirty="0"/>
            <a:t>4</a:t>
          </a:r>
          <a:endParaRPr lang="fa-IR" sz="2100" kern="1200" dirty="0"/>
        </a:p>
      </dsp:txBody>
      <dsp:txXfrm rot="-5400000">
        <a:off x="1" y="3312053"/>
        <a:ext cx="764871" cy="327802"/>
      </dsp:txXfrm>
    </dsp:sp>
    <dsp:sp modelId="{D6CFB97C-E258-4FA9-95DD-AAE05EE26AA9}">
      <dsp:nvSpPr>
        <dsp:cNvPr id="0" name=""/>
        <dsp:cNvSpPr/>
      </dsp:nvSpPr>
      <dsp:spPr>
        <a:xfrm rot="5400000">
          <a:off x="3742092" y="-47603"/>
          <a:ext cx="710237" cy="6664680"/>
        </a:xfrm>
        <a:prstGeom prst="round2Same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rtl="0">
            <a:lnSpc>
              <a:spcPct val="90000"/>
            </a:lnSpc>
            <a:spcBef>
              <a:spcPct val="0"/>
            </a:spcBef>
            <a:spcAft>
              <a:spcPct val="15000"/>
            </a:spcAft>
            <a:buChar char="••"/>
          </a:pPr>
          <a:r>
            <a:rPr lang="en-US" sz="2100" kern="1200" dirty="0"/>
            <a:t>Cross Border Coordination</a:t>
          </a:r>
          <a:endParaRPr lang="fa-IR" sz="2100" kern="1200" dirty="0"/>
        </a:p>
      </dsp:txBody>
      <dsp:txXfrm rot="-5400000">
        <a:off x="764871" y="2964289"/>
        <a:ext cx="6630009" cy="640895"/>
      </dsp:txXfrm>
    </dsp:sp>
    <dsp:sp modelId="{B8AF0FC9-D2E3-42C5-8812-3027EBDB3286}">
      <dsp:nvSpPr>
        <dsp:cNvPr id="0" name=""/>
        <dsp:cNvSpPr/>
      </dsp:nvSpPr>
      <dsp:spPr>
        <a:xfrm rot="5400000">
          <a:off x="-163901" y="4069142"/>
          <a:ext cx="1092673" cy="764871"/>
        </a:xfrm>
        <a:prstGeom prst="chevron">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w="9525" cap="flat" cmpd="sng" algn="ctr">
          <a:solidFill>
            <a:schemeClr val="accent6">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rtl="0">
            <a:lnSpc>
              <a:spcPct val="90000"/>
            </a:lnSpc>
            <a:spcBef>
              <a:spcPct val="0"/>
            </a:spcBef>
            <a:spcAft>
              <a:spcPct val="35000"/>
            </a:spcAft>
          </a:pPr>
          <a:r>
            <a:rPr lang="en-US" sz="2100" kern="1200" dirty="0"/>
            <a:t>5</a:t>
          </a:r>
          <a:endParaRPr lang="fa-IR" sz="2100" kern="1200" dirty="0"/>
        </a:p>
      </dsp:txBody>
      <dsp:txXfrm rot="-5400000">
        <a:off x="1" y="4287677"/>
        <a:ext cx="764871" cy="327802"/>
      </dsp:txXfrm>
    </dsp:sp>
    <dsp:sp modelId="{DAA1C34D-C598-4DA7-90F9-F5AFCC7D20D0}">
      <dsp:nvSpPr>
        <dsp:cNvPr id="0" name=""/>
        <dsp:cNvSpPr/>
      </dsp:nvSpPr>
      <dsp:spPr>
        <a:xfrm rot="5400000">
          <a:off x="3742092" y="928020"/>
          <a:ext cx="710237" cy="6664680"/>
        </a:xfrm>
        <a:prstGeom prst="round2SameRect">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rtl="0">
            <a:lnSpc>
              <a:spcPct val="90000"/>
            </a:lnSpc>
            <a:spcBef>
              <a:spcPct val="0"/>
            </a:spcBef>
            <a:spcAft>
              <a:spcPct val="15000"/>
            </a:spcAft>
            <a:buChar char="••"/>
          </a:pPr>
          <a:r>
            <a:rPr lang="en-US" sz="2100" kern="1200" dirty="0"/>
            <a:t>Sharing Information on the Use of Frequency in SATRC Countries</a:t>
          </a:r>
          <a:endParaRPr lang="fa-IR" sz="2100" kern="1200" dirty="0"/>
        </a:p>
      </dsp:txBody>
      <dsp:txXfrm rot="-5400000">
        <a:off x="764871" y="3939913"/>
        <a:ext cx="6630009" cy="640895"/>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3DFDDF64-B1F9-44A8-8BB9-7F835D6FE8F2}" type="datetimeFigureOut">
              <a:rPr lang="en-US"/>
              <a:pPr>
                <a:defRPr/>
              </a:pPr>
              <a:t>3/10/2014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7111F748-AFC5-4636-8548-C70297C913C1}" type="slidenum">
              <a:rPr lang="en-US"/>
              <a:pPr>
                <a:defRPr/>
              </a:pPr>
              <a:t>‹#›</a:t>
            </a:fld>
            <a:endParaRPr lang="en-US"/>
          </a:p>
        </p:txBody>
      </p:sp>
    </p:spTree>
    <p:extLst>
      <p:ext uri="{BB962C8B-B14F-4D97-AF65-F5344CB8AC3E}">
        <p14:creationId xmlns="" xmlns:p14="http://schemas.microsoft.com/office/powerpoint/2010/main" val="37003106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E5927430-DE9D-44FB-BECB-39265B28A89D}" type="datetimeFigureOut">
              <a:rPr lang="en-US"/>
              <a:pPr>
                <a:defRPr/>
              </a:pPr>
              <a:t>3/10/2014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6461C8F0-CBF9-40EE-81C5-BD1D5D80219C}" type="slidenum">
              <a:rPr lang="en-US"/>
              <a:pPr>
                <a:defRPr/>
              </a:pPr>
              <a:t>‹#›</a:t>
            </a:fld>
            <a:endParaRPr lang="en-US"/>
          </a:p>
        </p:txBody>
      </p:sp>
    </p:spTree>
    <p:extLst>
      <p:ext uri="{BB962C8B-B14F-4D97-AF65-F5344CB8AC3E}">
        <p14:creationId xmlns="" xmlns:p14="http://schemas.microsoft.com/office/powerpoint/2010/main" val="308713313"/>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p:spPr>
      </p:sp>
      <p:sp>
        <p:nvSpPr>
          <p:cNvPr id="122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 xmlns:p14="http://schemas.microsoft.com/office/powerpoint/2010/main" val="27690958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8</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lang="en-US" sz="1200" smtClean="0"/>
            </a:lvl1pPr>
          </a:lstStyle>
          <a:p>
            <a:pPr>
              <a:defRPr/>
            </a:pPr>
            <a:r>
              <a:rPr lang="pap-AN" dirty="0" smtClean="0"/>
              <a:t>11-12 March 2014, Tehran, Iran</a:t>
            </a:r>
            <a:endParaRPr lang="pap-AN" dirty="0"/>
          </a:p>
        </p:txBody>
      </p:sp>
      <p:sp>
        <p:nvSpPr>
          <p:cNvPr id="5" name="Footer Placeholder 4"/>
          <p:cNvSpPr>
            <a:spLocks noGrp="1"/>
          </p:cNvSpPr>
          <p:nvPr>
            <p:ph type="ftr" sz="quarter" idx="11"/>
          </p:nvPr>
        </p:nvSpPr>
        <p:spPr/>
        <p:txBody>
          <a:bodyPr/>
          <a:lstStyle>
            <a:lvl1pPr>
              <a:defRPr/>
            </a:lvl1pPr>
          </a:lstStyle>
          <a:p>
            <a:pPr>
              <a:defRPr/>
            </a:pPr>
            <a:r>
              <a:rPr lang="en-US" b="1" dirty="0" smtClean="0"/>
              <a:t>2</a:t>
            </a:r>
            <a:r>
              <a:rPr lang="en-US" b="1" baseline="30000" dirty="0" smtClean="0"/>
              <a:t>nd</a:t>
            </a:r>
            <a:r>
              <a:rPr lang="en-US" b="1" dirty="0" smtClean="0"/>
              <a:t> Meeting of SATRC Working Group on Spectrum in SAP-IV</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E99560D-DF65-48AE-A79C-6F013D07A86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E430950-748C-46F5-86D4-6D0024BB5564}" type="datetime1">
              <a:rPr lang="en-US"/>
              <a:pPr>
                <a:defRPr/>
              </a:pPr>
              <a:t>3/10/2014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A434549-0A4A-434B-BED3-DE2B591B6C5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E0A3D2F-5B18-4CD6-A538-5E5E1B2EB741}" type="datetime1">
              <a:rPr lang="en-US"/>
              <a:pPr>
                <a:defRPr/>
              </a:pPr>
              <a:t>3/10/2014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53D0B9A-3255-4A7D-93D7-3EDFD66158B1}"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Media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3/10/2014</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6" name="Rectangle 5"/>
          <p:cNvSpPr/>
          <p:nvPr userDrawn="1"/>
        </p:nvSpPr>
        <p:spPr>
          <a:xfrm>
            <a:off x="595263" y="4800600"/>
            <a:ext cx="4873752"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Georgia" pitchFamily="18" charset="0"/>
            </a:endParaRPr>
          </a:p>
        </p:txBody>
      </p:sp>
      <p:sp>
        <p:nvSpPr>
          <p:cNvPr id="7" name="Title 1"/>
          <p:cNvSpPr>
            <a:spLocks noGrp="1"/>
          </p:cNvSpPr>
          <p:nvPr>
            <p:ph type="title"/>
          </p:nvPr>
        </p:nvSpPr>
        <p:spPr>
          <a:xfrm>
            <a:off x="606552" y="4800600"/>
            <a:ext cx="4809244" cy="566738"/>
          </a:xfrm>
        </p:spPr>
        <p:txBody>
          <a:bodyPr anchor="b">
            <a:normAutofit/>
          </a:bodyPr>
          <a:lstStyle>
            <a:lvl1pPr algn="ctr">
              <a:defRPr sz="1800" b="0" i="1">
                <a:solidFill>
                  <a:schemeClr val="bg1">
                    <a:lumMod val="85000"/>
                  </a:schemeClr>
                </a:solidFill>
                <a:latin typeface="Georgia" pitchFamily="18" charset="0"/>
              </a:defRPr>
            </a:lvl1pPr>
          </a:lstStyle>
          <a:p>
            <a:r>
              <a:rPr lang="en-US" smtClean="0"/>
              <a:t>Click to edit Master title style</a:t>
            </a:r>
            <a:endParaRPr lang="en-US" dirty="0"/>
          </a:p>
        </p:txBody>
      </p:sp>
      <p:sp>
        <p:nvSpPr>
          <p:cNvPr id="9" name="Media Placeholder 8"/>
          <p:cNvSpPr>
            <a:spLocks noGrp="1"/>
          </p:cNvSpPr>
          <p:nvPr>
            <p:ph type="media" sz="quarter" idx="13"/>
          </p:nvPr>
        </p:nvSpPr>
        <p:spPr>
          <a:xfrm>
            <a:off x="587022" y="838200"/>
            <a:ext cx="4873752" cy="3812822"/>
          </a:xfrm>
        </p:spPr>
        <p:txBody>
          <a:bodyPr/>
          <a:lstStyle>
            <a:lvl1pPr>
              <a:buNone/>
              <a:defRPr/>
            </a:lvl1pPr>
          </a:lstStyle>
          <a:p>
            <a:r>
              <a:rPr lang="en-US" smtClean="0"/>
              <a:t>Click icon to add media</a:t>
            </a:r>
            <a:endParaRPr lang="en-US" dirty="0"/>
          </a:p>
        </p:txBody>
      </p:sp>
      <p:sp>
        <p:nvSpPr>
          <p:cNvPr id="11" name="Text Placeholder 10"/>
          <p:cNvSpPr>
            <a:spLocks noGrp="1"/>
          </p:cNvSpPr>
          <p:nvPr>
            <p:ph type="body" sz="quarter" idx="14"/>
          </p:nvPr>
        </p:nvSpPr>
        <p:spPr>
          <a:xfrm>
            <a:off x="5776863" y="838200"/>
            <a:ext cx="2819400" cy="4636911"/>
          </a:xfrm>
        </p:spPr>
        <p:txBody>
          <a:bodyPr>
            <a:normAutofit/>
          </a:bodyPr>
          <a:lstStyle>
            <a:lvl1pPr marL="0" indent="0" algn="l">
              <a:buNone/>
              <a:defRPr sz="2400">
                <a:solidFill>
                  <a:schemeClr val="bg1"/>
                </a:solidFill>
              </a:defRPr>
            </a:lvl1pPr>
          </a:lstStyle>
          <a:p>
            <a:pPr lvl="0"/>
            <a:r>
              <a:rPr lang="en-US" smtClean="0"/>
              <a:t>Click to edit Master text styles</a:t>
            </a:r>
          </a:p>
        </p:txBody>
      </p:sp>
    </p:spTree>
  </p:cSld>
  <p:clrMapOvr>
    <a:masterClrMapping/>
  </p:clrMapOvr>
  <mc:AlternateContent xmlns:mc="http://schemas.openxmlformats.org/markup-compatibility/2006">
    <mc:Choice xmlns="" xmlns:p14="http://schemas.microsoft.com/office/powerpoint/2010/main" Requires="p14">
      <p:transition spd="slow" p14:dur="2000">
        <p:wipe/>
      </p:transition>
    </mc:Choice>
    <mc:Fallback>
      <p:transition spd="slow">
        <p:wip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pPr>
              <a:defRPr/>
            </a:pPr>
            <a:r>
              <a:rPr lang="pap-AN" dirty="0" smtClean="0"/>
              <a:t>11-12 March 2014, Tehran, Iran</a:t>
            </a:r>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84660DB-46DC-478E-8742-6116E6CD418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A0017EB-476C-4824-8A6F-2AEC944A2CE3}" type="datetime1">
              <a:rPr lang="en-US"/>
              <a:pPr>
                <a:defRPr/>
              </a:pPr>
              <a:t>3/10/2014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324BF51-3E30-4E13-BEB2-952E671AFD0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A309EC3-C440-4EDC-9A50-EC62592739F1}" type="datetime1">
              <a:rPr lang="en-US"/>
              <a:pPr>
                <a:defRPr/>
              </a:pPr>
              <a:t>3/10/2014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70B1C6B-AD12-46BC-B9B9-B4BEA466D19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F023471-A7F0-4325-83F7-FE93419ECDA2}" type="datetime1">
              <a:rPr lang="en-US"/>
              <a:pPr>
                <a:defRPr/>
              </a:pPr>
              <a:t>3/10/2014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41A0CB4-29D1-49A8-B0C0-BA1918C9C3A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1DDAF1A-7DC0-4C6C-984E-20CD1A979676}" type="datetime1">
              <a:rPr lang="en-US"/>
              <a:pPr>
                <a:defRPr/>
              </a:pPr>
              <a:t>3/10/2014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9F641A0-7DD8-4816-819D-A3B2D60028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F099BF6-19FF-430A-B136-7A2FB60C8D27}" type="datetime1">
              <a:rPr lang="en-US"/>
              <a:pPr>
                <a:defRPr/>
              </a:pPr>
              <a:t>3/10/2014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EF45548-1F64-4F2A-AEC9-849B933F846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96C4B29-6DE8-4D64-82AE-ED49722DA5AA}" type="datetime1">
              <a:rPr lang="en-US"/>
              <a:pPr>
                <a:defRPr/>
              </a:pPr>
              <a:t>3/10/2014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6E16AC5-7FCB-4810-8F32-EF55EC02C8D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B33FA72-6A40-456A-A5EB-3B44C682761E}" type="datetime1">
              <a:rPr lang="en-US"/>
              <a:pPr>
                <a:defRPr/>
              </a:pPr>
              <a:t>3/10/2014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91E9041-BB33-492C-8BF7-6C66D0517A8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marL="0" marR="0" indent="0" algn="l" defTabSz="914400" rtl="0" eaLnBrk="1" fontAlgn="auto" latinLnBrk="0" hangingPunct="1">
              <a:lnSpc>
                <a:spcPct val="100000"/>
              </a:lnSpc>
              <a:spcBef>
                <a:spcPts val="0"/>
              </a:spcBef>
              <a:spcAft>
                <a:spcPts val="0"/>
              </a:spcAft>
              <a:buClrTx/>
              <a:buSzTx/>
              <a:buFontTx/>
              <a:buNone/>
              <a:tabLst/>
              <a:defRPr sz="1200">
                <a:solidFill>
                  <a:schemeClr val="tx1">
                    <a:tint val="75000"/>
                  </a:schemeClr>
                </a:solidFill>
                <a:latin typeface="+mn-lt"/>
              </a:defRPr>
            </a:lvl1pPr>
          </a:lstStyle>
          <a:p>
            <a:pPr>
              <a:defRPr/>
            </a:pPr>
            <a:r>
              <a:rPr lang="pap-AN" dirty="0" smtClean="0"/>
              <a:t>11-12 March 2014, Tehran, Iran</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r>
              <a:rPr lang="en-US" b="1" dirty="0" smtClean="0"/>
              <a:t>2</a:t>
            </a:r>
            <a:r>
              <a:rPr lang="en-US" b="1" baseline="30000" dirty="0" smtClean="0"/>
              <a:t>nd</a:t>
            </a:r>
            <a:r>
              <a:rPr lang="en-US" b="1" dirty="0" smtClean="0"/>
              <a:t> Meeting of SATRC Working Group on Spectrum in SAP-IV</a:t>
            </a:r>
            <a:endParaRPr lang="en-US" dirty="0" smtClean="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EBA45D66-D3B8-4299-A522-9FBB349C4CB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ideo" Target="NULL" TargetMode="Externa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UMAR\My Documents\My Pictures\img_bg.jpg"/>
          <p:cNvPicPr>
            <a:picLocks noChangeAspect="1" noChangeArrowheads="1"/>
          </p:cNvPicPr>
          <p:nvPr/>
        </p:nvPicPr>
        <p:blipFill>
          <a:blip r:embed="rId3" cstate="print"/>
          <a:srcRect/>
          <a:stretch>
            <a:fillRect/>
          </a:stretch>
        </p:blipFill>
        <p:spPr bwMode="auto">
          <a:xfrm>
            <a:off x="0" y="0"/>
            <a:ext cx="1643063" cy="6858000"/>
          </a:xfrm>
          <a:prstGeom prst="rect">
            <a:avLst/>
          </a:prstGeom>
          <a:noFill/>
          <a:ln w="9525">
            <a:noFill/>
            <a:miter lim="800000"/>
            <a:headEnd/>
            <a:tailEnd/>
          </a:ln>
        </p:spPr>
      </p:pic>
      <p:pic>
        <p:nvPicPr>
          <p:cNvPr id="2054" name="Picture 9" descr="C:\Documents and Settings\UMAR\My Documents\My Pictures\429909-xs.jpg"/>
          <p:cNvPicPr>
            <a:picLocks noChangeAspect="1" noChangeArrowheads="1"/>
          </p:cNvPicPr>
          <p:nvPr/>
        </p:nvPicPr>
        <p:blipFill>
          <a:blip r:embed="rId4" cstate="print"/>
          <a:srcRect/>
          <a:stretch>
            <a:fillRect/>
          </a:stretch>
        </p:blipFill>
        <p:spPr bwMode="auto">
          <a:xfrm>
            <a:off x="1600200" y="0"/>
            <a:ext cx="7543800" cy="4856163"/>
          </a:xfrm>
          <a:prstGeom prst="rect">
            <a:avLst/>
          </a:prstGeom>
          <a:noFill/>
          <a:ln w="9525">
            <a:noFill/>
            <a:miter lim="800000"/>
            <a:headEnd/>
            <a:tailEnd/>
          </a:ln>
        </p:spPr>
      </p:pic>
      <p:pic>
        <p:nvPicPr>
          <p:cNvPr id="1026" name="Picture 2" descr="F:\Graphic Cab\Logo &amp; Ico\Icon's\dot png\Internet.png"/>
          <p:cNvPicPr>
            <a:picLocks noChangeAspect="1" noChangeArrowheads="1"/>
          </p:cNvPicPr>
          <p:nvPr/>
        </p:nvPicPr>
        <p:blipFill>
          <a:blip r:embed="rId5" cstate="print"/>
          <a:srcRect/>
          <a:stretch>
            <a:fillRect/>
          </a:stretch>
        </p:blipFill>
        <p:spPr bwMode="auto">
          <a:xfrm>
            <a:off x="323528" y="5661248"/>
            <a:ext cx="1019175" cy="1019175"/>
          </a:xfrm>
          <a:prstGeom prst="rect">
            <a:avLst/>
          </a:prstGeom>
          <a:noFill/>
        </p:spPr>
      </p:pic>
      <p:pic>
        <p:nvPicPr>
          <p:cNvPr id="7" name="Picture 1"/>
          <p:cNvPicPr>
            <a:picLocks noChangeAspect="1" noChangeArrowheads="1"/>
          </p:cNvPicPr>
          <p:nvPr/>
        </p:nvPicPr>
        <p:blipFill>
          <a:blip r:embed="rId6" cstate="print"/>
          <a:srcRect/>
          <a:stretch>
            <a:fillRect/>
          </a:stretch>
        </p:blipFill>
        <p:spPr bwMode="auto">
          <a:xfrm>
            <a:off x="179512" y="188640"/>
            <a:ext cx="1285820" cy="105203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146" name="Rectangle 2"/>
          <p:cNvSpPr>
            <a:spLocks noChangeArrowheads="1"/>
          </p:cNvSpPr>
          <p:nvPr/>
        </p:nvSpPr>
        <p:spPr bwMode="auto">
          <a:xfrm>
            <a:off x="1691680" y="5297433"/>
            <a:ext cx="7128792"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000" b="0" i="0" u="none" strike="noStrike" cap="none" normalizeH="0" baseline="0" dirty="0" smtClean="0" bmk="OLE_LINK2">
                <a:ln>
                  <a:noFill/>
                </a:ln>
                <a:solidFill>
                  <a:srgbClr val="1D4474"/>
                </a:solidFill>
                <a:effectLst/>
                <a:latin typeface="Cambria" pitchFamily="18" charset="0"/>
                <a:ea typeface="Times New Roman" pitchFamily="18" charset="0"/>
                <a:cs typeface="Angsana New" pitchFamily="18" charset="-34"/>
              </a:rPr>
              <a:t>Review of the work items of the SATRC working group on spectrum in SAP-IV</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Rectangle 7"/>
          <p:cNvSpPr/>
          <p:nvPr/>
        </p:nvSpPr>
        <p:spPr>
          <a:xfrm rot="16200000">
            <a:off x="-1463660" y="2992606"/>
            <a:ext cx="4572032" cy="1015663"/>
          </a:xfrm>
          <a:prstGeom prst="rect">
            <a:avLst/>
          </a:prstGeom>
        </p:spPr>
        <p:txBody>
          <a:bodyPr wrap="square">
            <a:spAutoFit/>
          </a:bodyPr>
          <a:lstStyle/>
          <a:p>
            <a:r>
              <a:rPr lang="en-US" sz="2000" b="1" dirty="0" smtClean="0">
                <a:solidFill>
                  <a:schemeClr val="accent1">
                    <a:lumMod val="50000"/>
                  </a:schemeClr>
                </a:solidFill>
              </a:rPr>
              <a:t>2</a:t>
            </a:r>
            <a:r>
              <a:rPr lang="en-US" sz="2000" b="1" baseline="30000" dirty="0" smtClean="0">
                <a:solidFill>
                  <a:schemeClr val="accent1">
                    <a:lumMod val="50000"/>
                  </a:schemeClr>
                </a:solidFill>
              </a:rPr>
              <a:t>nd</a:t>
            </a:r>
            <a:r>
              <a:rPr lang="en-US" sz="2000" b="1" dirty="0" smtClean="0">
                <a:solidFill>
                  <a:schemeClr val="accent1">
                    <a:lumMod val="50000"/>
                  </a:schemeClr>
                </a:solidFill>
              </a:rPr>
              <a:t> Meeting of SATRC Working Group on Spectrum in SAP-IV</a:t>
            </a:r>
          </a:p>
          <a:p>
            <a:r>
              <a:rPr lang="en-US" sz="2000" b="1" dirty="0" smtClean="0">
                <a:solidFill>
                  <a:schemeClr val="accent1">
                    <a:lumMod val="50000"/>
                  </a:schemeClr>
                </a:solidFill>
              </a:rPr>
              <a:t>11-12 March 2014, Tehran, Iran</a:t>
            </a:r>
            <a:endParaRPr lang="fa-IR" sz="2000" b="1" dirty="0" smtClean="0">
              <a:solidFill>
                <a:schemeClr val="accent1">
                  <a:lumMod val="50000"/>
                </a:schemeClr>
              </a:solidFill>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57232"/>
          </a:xfrm>
        </p:spPr>
        <p:style>
          <a:lnRef idx="1">
            <a:schemeClr val="accent1"/>
          </a:lnRef>
          <a:fillRef idx="2">
            <a:schemeClr val="accent1"/>
          </a:fillRef>
          <a:effectRef idx="1">
            <a:schemeClr val="accent1"/>
          </a:effectRef>
          <a:fontRef idx="minor">
            <a:schemeClr val="dk1"/>
          </a:fontRef>
        </p:style>
        <p:txBody>
          <a:bodyPr/>
          <a:lstStyle/>
          <a:p>
            <a:r>
              <a:rPr lang="en-US" b="1" dirty="0" smtClean="0"/>
              <a:t>Work Items of WG on Spectrum</a:t>
            </a:r>
            <a:endParaRPr lang="fa-IR" dirty="0"/>
          </a:p>
        </p:txBody>
      </p:sp>
      <p:graphicFrame>
        <p:nvGraphicFramePr>
          <p:cNvPr id="4" name="Diagram 3"/>
          <p:cNvGraphicFramePr/>
          <p:nvPr/>
        </p:nvGraphicFramePr>
        <p:xfrm>
          <a:off x="928662" y="1142984"/>
          <a:ext cx="7429552" cy="50006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3444944120"/>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 xmlns:p14="http://schemas.microsoft.com/office/powerpoint/2010/main" val="232961681"/>
              </p:ext>
            </p:extLst>
          </p:nvPr>
        </p:nvGraphicFramePr>
        <p:xfrm>
          <a:off x="0" y="-1"/>
          <a:ext cx="9144000" cy="6922846"/>
        </p:xfrm>
        <a:graphic>
          <a:graphicData uri="http://schemas.openxmlformats.org/drawingml/2006/table">
            <a:tbl>
              <a:tblPr/>
              <a:tblGrid>
                <a:gridCol w="2411381"/>
                <a:gridCol w="6732619"/>
              </a:tblGrid>
              <a:tr h="550869">
                <a:tc>
                  <a:txBody>
                    <a:bodyPr/>
                    <a:lstStyle/>
                    <a:p>
                      <a:pPr>
                        <a:spcBef>
                          <a:spcPts val="500"/>
                        </a:spcBef>
                        <a:spcAft>
                          <a:spcPts val="500"/>
                        </a:spcAft>
                      </a:pPr>
                      <a:r>
                        <a:rPr lang="en-US" sz="1600" b="1" dirty="0">
                          <a:latin typeface="Times New Roman"/>
                          <a:ea typeface="Batang"/>
                        </a:rPr>
                        <a:t>Work Item</a:t>
                      </a:r>
                      <a:endParaRPr lang="en-US" sz="1600" b="1" dirty="0">
                        <a:latin typeface="Times New Roman"/>
                        <a:ea typeface="BatangChe"/>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9D9D9"/>
                      </a:bgClr>
                    </a:pattFill>
                  </a:tcPr>
                </a:tc>
                <a:tc>
                  <a:txBody>
                    <a:bodyPr/>
                    <a:lstStyle/>
                    <a:p>
                      <a:pPr>
                        <a:spcAft>
                          <a:spcPts val="0"/>
                        </a:spcAft>
                      </a:pPr>
                      <a:r>
                        <a:rPr lang="en-US" sz="1600" b="1" dirty="0">
                          <a:latin typeface="Times New Roman"/>
                          <a:ea typeface="BatangChe"/>
                        </a:rPr>
                        <a:t>S1. Harmonized Use of the 700 MHz Digital Dividend Band in SATRC Countries </a:t>
                      </a: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9D9D9"/>
                      </a:bgClr>
                    </a:pattFill>
                  </a:tcPr>
                </a:tc>
              </a:tr>
              <a:tr h="550869">
                <a:tc>
                  <a:txBody>
                    <a:bodyPr/>
                    <a:lstStyle/>
                    <a:p>
                      <a:pPr>
                        <a:spcBef>
                          <a:spcPts val="500"/>
                        </a:spcBef>
                        <a:spcAft>
                          <a:spcPts val="500"/>
                        </a:spcAft>
                      </a:pPr>
                      <a:r>
                        <a:rPr lang="en-US" sz="1600" b="1">
                          <a:latin typeface="Times New Roman"/>
                          <a:ea typeface="Batang"/>
                        </a:rPr>
                        <a:t>Responsible Working Groups</a:t>
                      </a:r>
                      <a:endParaRPr lang="en-US" sz="1600" b="1">
                        <a:latin typeface="Times New Roman"/>
                        <a:ea typeface="BatangChe"/>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600" b="1" dirty="0">
                          <a:latin typeface="Times New Roman"/>
                          <a:ea typeface="Batang"/>
                        </a:rPr>
                        <a:t>WG Spectrum</a:t>
                      </a:r>
                      <a:endParaRPr lang="en-US" sz="1600" b="1" dirty="0">
                        <a:latin typeface="Times New Roman"/>
                        <a:ea typeface="BatangChe"/>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8778">
                <a:tc>
                  <a:txBody>
                    <a:bodyPr/>
                    <a:lstStyle/>
                    <a:p>
                      <a:pPr>
                        <a:spcBef>
                          <a:spcPts val="500"/>
                        </a:spcBef>
                        <a:spcAft>
                          <a:spcPts val="500"/>
                        </a:spcAft>
                      </a:pPr>
                      <a:r>
                        <a:rPr lang="en-US" sz="1600" b="1">
                          <a:latin typeface="Times New Roman"/>
                          <a:ea typeface="Batang"/>
                        </a:rPr>
                        <a:t>Output </a:t>
                      </a:r>
                      <a:endParaRPr lang="en-US" sz="1600" b="1">
                        <a:latin typeface="Times New Roman"/>
                        <a:ea typeface="BatangChe"/>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base" hangingPunct="0">
                        <a:spcBef>
                          <a:spcPts val="500"/>
                        </a:spcBef>
                        <a:spcAft>
                          <a:spcPts val="500"/>
                        </a:spcAft>
                        <a:tabLst>
                          <a:tab pos="180340" algn="l"/>
                          <a:tab pos="540385" algn="l"/>
                          <a:tab pos="900430" algn="l"/>
                          <a:tab pos="1260475" algn="l"/>
                          <a:tab pos="1620520" algn="l"/>
                          <a:tab pos="1980565" algn="l"/>
                          <a:tab pos="2340610" algn="l"/>
                        </a:tabLst>
                      </a:pPr>
                      <a:r>
                        <a:rPr lang="en-GB" sz="1600" b="1">
                          <a:latin typeface="Times New Roman"/>
                          <a:ea typeface="Batang"/>
                        </a:rPr>
                        <a:t>Study Report/Guideline</a:t>
                      </a:r>
                      <a:endParaRPr lang="en-US" sz="1600" b="1">
                        <a:latin typeface="Times New Roman"/>
                        <a:ea typeface="BatangChe"/>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8906">
                <a:tc>
                  <a:txBody>
                    <a:bodyPr/>
                    <a:lstStyle/>
                    <a:p>
                      <a:pPr>
                        <a:spcBef>
                          <a:spcPts val="500"/>
                        </a:spcBef>
                        <a:spcAft>
                          <a:spcPts val="500"/>
                        </a:spcAft>
                      </a:pPr>
                      <a:r>
                        <a:rPr lang="en-US" sz="1600" b="1">
                          <a:solidFill>
                            <a:srgbClr val="000000"/>
                          </a:solidFill>
                          <a:latin typeface="Times New Roman"/>
                          <a:ea typeface="Batang"/>
                        </a:rPr>
                        <a:t>Background and Purpose</a:t>
                      </a:r>
                      <a:endParaRPr lang="en-US" sz="1600" b="1">
                        <a:latin typeface="Times New Roman"/>
                        <a:ea typeface="BatangChe"/>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600" b="1" dirty="0">
                          <a:latin typeface="Times New Roman"/>
                          <a:ea typeface="Batang"/>
                        </a:rPr>
                        <a:t>Recently 700MHz spectrum band has attracted lot of interest due to the switchover to digital terrestrial television broadcasting. </a:t>
                      </a:r>
                      <a:endParaRPr lang="en-US" sz="1600" b="1" dirty="0">
                        <a:latin typeface="Times New Roman"/>
                      </a:endParaRPr>
                    </a:p>
                    <a:p>
                      <a:r>
                        <a:rPr lang="en-US" sz="1600" b="1" dirty="0">
                          <a:latin typeface="Times New Roman"/>
                          <a:ea typeface="Batang"/>
                        </a:rPr>
                        <a:t>Due to it’s characteristic the 700 MHz band has become very important band for broadband mobile communications. Globally some parts of the bands will be used for mobile communication as WRC-12 decided to allocate this band to Mobile. In SATRC meeting in  Bangladesh, India and Pakistan have identified some portions of the band for IMT. It is therefore necessary </a:t>
                      </a:r>
                      <a:r>
                        <a:rPr lang="en-US" sz="1600" b="1" dirty="0">
                          <a:solidFill>
                            <a:srgbClr val="FF0000"/>
                          </a:solidFill>
                          <a:latin typeface="Times New Roman"/>
                          <a:ea typeface="Batang"/>
                        </a:rPr>
                        <a:t>to take a harmonized approach in SATRC countries regarding the use of this important frequency band </a:t>
                      </a:r>
                      <a:endParaRPr lang="en-US" sz="1600" b="1" dirty="0">
                        <a:solidFill>
                          <a:srgbClr val="FF0000"/>
                        </a:solidFill>
                        <a:latin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46253">
                <a:tc>
                  <a:txBody>
                    <a:bodyPr/>
                    <a:lstStyle/>
                    <a:p>
                      <a:pPr>
                        <a:spcBef>
                          <a:spcPts val="500"/>
                        </a:spcBef>
                        <a:spcAft>
                          <a:spcPts val="500"/>
                        </a:spcAft>
                      </a:pPr>
                      <a:r>
                        <a:rPr lang="en-US" sz="1600" b="1">
                          <a:solidFill>
                            <a:srgbClr val="000000"/>
                          </a:solidFill>
                          <a:latin typeface="Times New Roman"/>
                          <a:ea typeface="Batang"/>
                        </a:rPr>
                        <a:t>Scope</a:t>
                      </a:r>
                      <a:endParaRPr lang="en-US" sz="1600" b="1">
                        <a:latin typeface="Times New Roman"/>
                        <a:ea typeface="BatangChe"/>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rtl="0">
                        <a:spcAft>
                          <a:spcPts val="0"/>
                        </a:spcAft>
                        <a:buFont typeface="Symbol"/>
                        <a:buChar char=""/>
                      </a:pPr>
                      <a:r>
                        <a:rPr lang="en-GB" sz="1600" b="1" dirty="0">
                          <a:latin typeface="Times New Roman"/>
                          <a:ea typeface="Batang"/>
                        </a:rPr>
                        <a:t>To study current allocation of 700MHz band in SATRC countries</a:t>
                      </a:r>
                      <a:endParaRPr lang="en-US" sz="1600" b="1" dirty="0">
                        <a:latin typeface="Times New Roman"/>
                        <a:ea typeface="BatangChe"/>
                      </a:endParaRPr>
                    </a:p>
                    <a:p>
                      <a:pPr marL="342900" lvl="0" indent="-342900">
                        <a:spcAft>
                          <a:spcPts val="0"/>
                        </a:spcAft>
                        <a:buFont typeface="Symbol"/>
                        <a:buChar char=""/>
                      </a:pPr>
                      <a:r>
                        <a:rPr lang="en-GB" sz="1600" b="1" dirty="0">
                          <a:solidFill>
                            <a:srgbClr val="FF0000"/>
                          </a:solidFill>
                          <a:latin typeface="Times New Roman"/>
                          <a:ea typeface="Batang"/>
                        </a:rPr>
                        <a:t>To study digital switchover plan in SATRC countries</a:t>
                      </a:r>
                      <a:endParaRPr lang="en-US" sz="1600" b="1" dirty="0">
                        <a:solidFill>
                          <a:srgbClr val="FF0000"/>
                        </a:solidFill>
                        <a:latin typeface="Times New Roman"/>
                        <a:ea typeface="BatangChe"/>
                      </a:endParaRPr>
                    </a:p>
                    <a:p>
                      <a:pPr marL="342900" lvl="0" indent="-342900">
                        <a:spcAft>
                          <a:spcPts val="0"/>
                        </a:spcAft>
                        <a:buFont typeface="Symbol"/>
                        <a:buChar char=""/>
                      </a:pPr>
                      <a:r>
                        <a:rPr lang="en-GB" sz="1600" b="1" dirty="0">
                          <a:latin typeface="Times New Roman"/>
                          <a:ea typeface="Batang"/>
                        </a:rPr>
                        <a:t>To study the worldwide utilization of the 700MHz band</a:t>
                      </a:r>
                      <a:endParaRPr lang="en-US" sz="1600" b="1" dirty="0">
                        <a:latin typeface="Times New Roman"/>
                        <a:ea typeface="BatangChe"/>
                      </a:endParaRPr>
                    </a:p>
                    <a:p>
                      <a:pPr marL="342900" lvl="0" indent="-342900">
                        <a:spcAft>
                          <a:spcPts val="0"/>
                        </a:spcAft>
                        <a:buFont typeface="Symbol"/>
                        <a:buChar char=""/>
                      </a:pPr>
                      <a:r>
                        <a:rPr lang="en-GB" sz="1600" b="1" dirty="0">
                          <a:latin typeface="Times New Roman"/>
                          <a:ea typeface="Batang"/>
                        </a:rPr>
                        <a:t>To suggest a harmonized approach for SATRC countries for ensuring maximum benefit</a:t>
                      </a:r>
                      <a:endParaRPr lang="en-US" sz="1600" b="1" dirty="0">
                        <a:latin typeface="Times New Roman"/>
                        <a:ea typeface="BatangChe"/>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0869">
                <a:tc>
                  <a:txBody>
                    <a:bodyPr/>
                    <a:lstStyle/>
                    <a:p>
                      <a:pPr>
                        <a:spcBef>
                          <a:spcPts val="500"/>
                        </a:spcBef>
                        <a:spcAft>
                          <a:spcPts val="500"/>
                        </a:spcAft>
                      </a:pPr>
                      <a:r>
                        <a:rPr lang="en-US" sz="1600" b="1">
                          <a:solidFill>
                            <a:srgbClr val="000000"/>
                          </a:solidFill>
                          <a:latin typeface="Times New Roman"/>
                          <a:ea typeface="Batang"/>
                        </a:rPr>
                        <a:t>Time Frame</a:t>
                      </a:r>
                      <a:endParaRPr lang="en-US" sz="1600" b="1">
                        <a:latin typeface="Times New Roman"/>
                        <a:ea typeface="BatangChe"/>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600" b="1" dirty="0" smtClean="0">
                          <a:latin typeface="Times New Roman"/>
                          <a:ea typeface="Batang"/>
                        </a:rPr>
                        <a:t>Total </a:t>
                      </a:r>
                      <a:r>
                        <a:rPr lang="en-GB" sz="1600" b="1" dirty="0">
                          <a:latin typeface="Times New Roman"/>
                          <a:ea typeface="Batang"/>
                        </a:rPr>
                        <a:t>study period would be approximately 1 year</a:t>
                      </a:r>
                      <a:endParaRPr lang="en-US" sz="1600" b="1" dirty="0">
                        <a:latin typeface="Times New Roman"/>
                        <a:ea typeface="BatangChe"/>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26302">
                <a:tc>
                  <a:txBody>
                    <a:bodyPr/>
                    <a:lstStyle/>
                    <a:p>
                      <a:pPr>
                        <a:spcBef>
                          <a:spcPts val="500"/>
                        </a:spcBef>
                        <a:spcAft>
                          <a:spcPts val="500"/>
                        </a:spcAft>
                      </a:pPr>
                      <a:r>
                        <a:rPr lang="en-US" sz="1600" b="1">
                          <a:solidFill>
                            <a:srgbClr val="000000"/>
                          </a:solidFill>
                          <a:latin typeface="Times New Roman"/>
                          <a:ea typeface="Batang"/>
                        </a:rPr>
                        <a:t>Utilization of Output</a:t>
                      </a:r>
                      <a:endParaRPr lang="en-US" sz="1600" b="1">
                        <a:latin typeface="Times New Roman"/>
                        <a:ea typeface="BatangChe"/>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spcAft>
                          <a:spcPts val="0"/>
                        </a:spcAft>
                        <a:buFont typeface="Symbol"/>
                        <a:buChar char=""/>
                      </a:pPr>
                      <a:r>
                        <a:rPr lang="en-GB" sz="1600" b="1" dirty="0">
                          <a:latin typeface="Times New Roman"/>
                          <a:ea typeface="Batang"/>
                        </a:rPr>
                        <a:t>Output can be used to take harmonized approach of the use of 700MHz band in SATRC countries</a:t>
                      </a:r>
                      <a:endParaRPr lang="en-US" sz="1600" b="1" dirty="0">
                        <a:latin typeface="Times New Roman"/>
                        <a:ea typeface="BatangChe"/>
                      </a:endParaRPr>
                    </a:p>
                    <a:p>
                      <a:pPr marL="342900" lvl="0" indent="-342900">
                        <a:spcAft>
                          <a:spcPts val="0"/>
                        </a:spcAft>
                        <a:buFont typeface="Symbol"/>
                        <a:buChar char=""/>
                      </a:pPr>
                      <a:r>
                        <a:rPr lang="en-GB" sz="1600" b="1" dirty="0">
                          <a:latin typeface="Times New Roman"/>
                          <a:ea typeface="Batang"/>
                        </a:rPr>
                        <a:t>Input to APG</a:t>
                      </a:r>
                      <a:endParaRPr lang="en-US" sz="1600" b="1" dirty="0">
                        <a:latin typeface="Times New Roman"/>
                        <a:ea typeface="BatangChe"/>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 xmlns:p14="http://schemas.microsoft.com/office/powerpoint/2010/main" val="3212376705"/>
              </p:ext>
            </p:extLst>
          </p:nvPr>
        </p:nvGraphicFramePr>
        <p:xfrm>
          <a:off x="0" y="214290"/>
          <a:ext cx="9144000" cy="6617803"/>
        </p:xfrm>
        <a:graphic>
          <a:graphicData uri="http://schemas.openxmlformats.org/drawingml/2006/table">
            <a:tbl>
              <a:tblPr/>
              <a:tblGrid>
                <a:gridCol w="1857356"/>
                <a:gridCol w="7286644"/>
              </a:tblGrid>
              <a:tr h="566175">
                <a:tc>
                  <a:txBody>
                    <a:bodyPr/>
                    <a:lstStyle/>
                    <a:p>
                      <a:pPr>
                        <a:spcBef>
                          <a:spcPts val="500"/>
                        </a:spcBef>
                        <a:spcAft>
                          <a:spcPts val="500"/>
                        </a:spcAft>
                      </a:pPr>
                      <a:r>
                        <a:rPr lang="en-US" sz="1800" b="1" dirty="0">
                          <a:latin typeface="Times New Roman"/>
                          <a:ea typeface="Batang"/>
                        </a:rPr>
                        <a:t>Work Item</a:t>
                      </a:r>
                      <a:endParaRPr lang="en-US" sz="1800" dirty="0">
                        <a:latin typeface="Times New Roman"/>
                        <a:ea typeface="BatangChe"/>
                      </a:endParaRPr>
                    </a:p>
                  </a:txBody>
                  <a:tcPr marL="59526" marR="595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9D9D9"/>
                      </a:bgClr>
                    </a:pattFill>
                  </a:tcPr>
                </a:tc>
                <a:tc>
                  <a:txBody>
                    <a:bodyPr/>
                    <a:lstStyle/>
                    <a:p>
                      <a:pPr>
                        <a:spcAft>
                          <a:spcPts val="0"/>
                        </a:spcAft>
                      </a:pPr>
                      <a:r>
                        <a:rPr lang="en-US" sz="1800" b="1">
                          <a:latin typeface="Times New Roman"/>
                          <a:ea typeface="BatangChe"/>
                        </a:rPr>
                        <a:t>S2. Study of Regional Requirements and Availability of Spectrum for Wireless Broadband</a:t>
                      </a:r>
                      <a:endParaRPr lang="en-US" sz="1800">
                        <a:latin typeface="Times New Roman"/>
                        <a:ea typeface="BatangChe"/>
                      </a:endParaRPr>
                    </a:p>
                  </a:txBody>
                  <a:tcPr marL="59526" marR="595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9D9D9"/>
                      </a:bgClr>
                    </a:pattFill>
                  </a:tcPr>
                </a:tc>
              </a:tr>
              <a:tr h="566175">
                <a:tc>
                  <a:txBody>
                    <a:bodyPr/>
                    <a:lstStyle/>
                    <a:p>
                      <a:pPr>
                        <a:spcBef>
                          <a:spcPts val="500"/>
                        </a:spcBef>
                        <a:spcAft>
                          <a:spcPts val="500"/>
                        </a:spcAft>
                      </a:pPr>
                      <a:r>
                        <a:rPr lang="en-US" sz="1800" b="1">
                          <a:latin typeface="Times New Roman"/>
                          <a:ea typeface="Batang"/>
                        </a:rPr>
                        <a:t>Responsible Working Groups</a:t>
                      </a:r>
                      <a:endParaRPr lang="en-US" sz="1800">
                        <a:latin typeface="Times New Roman"/>
                        <a:ea typeface="BatangChe"/>
                      </a:endParaRPr>
                    </a:p>
                  </a:txBody>
                  <a:tcPr marL="59526" marR="595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800">
                          <a:latin typeface="Times New Roman"/>
                          <a:ea typeface="Batang"/>
                        </a:rPr>
                        <a:t>WG Spectrum</a:t>
                      </a:r>
                      <a:endParaRPr lang="en-US" sz="1800">
                        <a:latin typeface="Times New Roman"/>
                        <a:ea typeface="BatangChe"/>
                      </a:endParaRPr>
                    </a:p>
                  </a:txBody>
                  <a:tcPr marL="59526" marR="595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0017">
                <a:tc>
                  <a:txBody>
                    <a:bodyPr/>
                    <a:lstStyle/>
                    <a:p>
                      <a:pPr>
                        <a:spcBef>
                          <a:spcPts val="500"/>
                        </a:spcBef>
                        <a:spcAft>
                          <a:spcPts val="500"/>
                        </a:spcAft>
                      </a:pPr>
                      <a:r>
                        <a:rPr lang="en-US" sz="1800" b="1">
                          <a:latin typeface="Times New Roman"/>
                          <a:ea typeface="Batang"/>
                        </a:rPr>
                        <a:t>Output </a:t>
                      </a:r>
                      <a:endParaRPr lang="en-US" sz="1800">
                        <a:latin typeface="Times New Roman"/>
                        <a:ea typeface="BatangChe"/>
                      </a:endParaRPr>
                    </a:p>
                  </a:txBody>
                  <a:tcPr marL="59526" marR="595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base" hangingPunct="0">
                        <a:spcBef>
                          <a:spcPts val="500"/>
                        </a:spcBef>
                        <a:spcAft>
                          <a:spcPts val="500"/>
                        </a:spcAft>
                        <a:tabLst>
                          <a:tab pos="180340" algn="l"/>
                          <a:tab pos="540385" algn="l"/>
                          <a:tab pos="900430" algn="l"/>
                          <a:tab pos="1260475" algn="l"/>
                          <a:tab pos="1620520" algn="l"/>
                          <a:tab pos="1980565" algn="l"/>
                          <a:tab pos="2340610" algn="l"/>
                        </a:tabLst>
                      </a:pPr>
                      <a:r>
                        <a:rPr lang="en-GB" sz="1800">
                          <a:latin typeface="Times New Roman"/>
                          <a:ea typeface="Batang"/>
                        </a:rPr>
                        <a:t>Study Report/Guideline</a:t>
                      </a:r>
                      <a:endParaRPr lang="en-US" sz="1800">
                        <a:latin typeface="Times New Roman"/>
                        <a:ea typeface="BatangChe"/>
                      </a:endParaRPr>
                    </a:p>
                  </a:txBody>
                  <a:tcPr marL="59526" marR="595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87250">
                <a:tc>
                  <a:txBody>
                    <a:bodyPr/>
                    <a:lstStyle/>
                    <a:p>
                      <a:pPr>
                        <a:spcBef>
                          <a:spcPts val="500"/>
                        </a:spcBef>
                        <a:spcAft>
                          <a:spcPts val="500"/>
                        </a:spcAft>
                      </a:pPr>
                      <a:r>
                        <a:rPr lang="en-US" sz="1800" b="1" dirty="0">
                          <a:solidFill>
                            <a:srgbClr val="000000"/>
                          </a:solidFill>
                          <a:latin typeface="Times New Roman"/>
                          <a:ea typeface="Batang"/>
                        </a:rPr>
                        <a:t>Background and Purpose</a:t>
                      </a:r>
                      <a:endParaRPr lang="en-US" sz="1800" dirty="0">
                        <a:latin typeface="Times New Roman"/>
                        <a:ea typeface="BatangChe"/>
                      </a:endParaRPr>
                    </a:p>
                  </a:txBody>
                  <a:tcPr marL="59526" marR="595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800" dirty="0">
                          <a:latin typeface="Times New Roman"/>
                          <a:ea typeface="Batang"/>
                        </a:rPr>
                        <a:t>Demand on spectrum is increasing rapidly due to user demand as well as innovation of various wireless/mobile broadband technologies. Wireless broadband technologies have now become the major tools to bridge the digital divide in developing countries. However, there is a need for a focused  </a:t>
                      </a:r>
                      <a:r>
                        <a:rPr lang="en-US" sz="1800" b="0" dirty="0">
                          <a:solidFill>
                            <a:srgbClr val="FF0000"/>
                          </a:solidFill>
                          <a:latin typeface="Times New Roman"/>
                          <a:ea typeface="Batang"/>
                        </a:rPr>
                        <a:t>study about the requirements of spectrum for appropriate wireless broadband technologies in SATRC countries. </a:t>
                      </a:r>
                      <a:endParaRPr lang="en-US" sz="1800" b="0" dirty="0">
                        <a:solidFill>
                          <a:srgbClr val="FF0000"/>
                        </a:solidFill>
                        <a:latin typeface="Times New Roman"/>
                      </a:endParaRPr>
                    </a:p>
                    <a:p>
                      <a:r>
                        <a:rPr lang="en-US" sz="1800" dirty="0">
                          <a:latin typeface="Times New Roman"/>
                          <a:ea typeface="Batang"/>
                        </a:rPr>
                        <a:t>Purpose of this study would be to study the </a:t>
                      </a:r>
                      <a:r>
                        <a:rPr lang="en-US" sz="1800" dirty="0">
                          <a:solidFill>
                            <a:srgbClr val="FF0000"/>
                          </a:solidFill>
                          <a:latin typeface="Times New Roman"/>
                          <a:ea typeface="Batang"/>
                        </a:rPr>
                        <a:t>regional</a:t>
                      </a:r>
                      <a:r>
                        <a:rPr lang="en-US" sz="1800" dirty="0">
                          <a:latin typeface="Times New Roman"/>
                          <a:ea typeface="Batang"/>
                        </a:rPr>
                        <a:t> requirements for spectrum and the availability of those bands in SATRC countries </a:t>
                      </a:r>
                      <a:endParaRPr lang="en-US" sz="1800" dirty="0">
                        <a:latin typeface="Times New Roman"/>
                      </a:endParaRPr>
                    </a:p>
                  </a:txBody>
                  <a:tcPr marL="59526" marR="595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8526">
                <a:tc>
                  <a:txBody>
                    <a:bodyPr/>
                    <a:lstStyle/>
                    <a:p>
                      <a:pPr>
                        <a:spcBef>
                          <a:spcPts val="500"/>
                        </a:spcBef>
                        <a:spcAft>
                          <a:spcPts val="500"/>
                        </a:spcAft>
                      </a:pPr>
                      <a:r>
                        <a:rPr lang="en-US" sz="1800" b="1">
                          <a:solidFill>
                            <a:srgbClr val="000000"/>
                          </a:solidFill>
                          <a:latin typeface="Times New Roman"/>
                          <a:ea typeface="Batang"/>
                        </a:rPr>
                        <a:t>Scope</a:t>
                      </a:r>
                      <a:endParaRPr lang="en-US" sz="1800">
                        <a:latin typeface="Times New Roman"/>
                        <a:ea typeface="BatangChe"/>
                      </a:endParaRPr>
                    </a:p>
                  </a:txBody>
                  <a:tcPr marL="59526" marR="595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rtl="0">
                        <a:spcAft>
                          <a:spcPts val="0"/>
                        </a:spcAft>
                        <a:buFont typeface="Symbol"/>
                        <a:buChar char=""/>
                      </a:pPr>
                      <a:r>
                        <a:rPr lang="en-GB" sz="1800" dirty="0">
                          <a:latin typeface="Times New Roman"/>
                          <a:ea typeface="Batang"/>
                        </a:rPr>
                        <a:t>To survey the requirement of spectrum for Wireless Broadband in SATRC countries</a:t>
                      </a:r>
                      <a:endParaRPr lang="en-US" sz="1800" dirty="0">
                        <a:latin typeface="Times New Roman"/>
                        <a:ea typeface="BatangChe"/>
                      </a:endParaRPr>
                    </a:p>
                    <a:p>
                      <a:pPr marL="342900" lvl="0" indent="-342900">
                        <a:spcAft>
                          <a:spcPts val="0"/>
                        </a:spcAft>
                        <a:buFont typeface="Symbol"/>
                        <a:buChar char=""/>
                      </a:pPr>
                      <a:r>
                        <a:rPr lang="en-GB" sz="1800" dirty="0">
                          <a:latin typeface="Times New Roman"/>
                          <a:ea typeface="Batang"/>
                        </a:rPr>
                        <a:t>To identify the bands for Wireless Broadband</a:t>
                      </a:r>
                      <a:endParaRPr lang="en-US" sz="1800" dirty="0">
                        <a:latin typeface="Times New Roman"/>
                        <a:ea typeface="BatangChe"/>
                      </a:endParaRPr>
                    </a:p>
                    <a:p>
                      <a:pPr marL="342900" lvl="0" indent="-342900">
                        <a:spcAft>
                          <a:spcPts val="0"/>
                        </a:spcAft>
                        <a:buFont typeface="Symbol"/>
                        <a:buChar char=""/>
                      </a:pPr>
                      <a:r>
                        <a:rPr lang="en-GB" sz="1800" dirty="0">
                          <a:latin typeface="Times New Roman"/>
                          <a:ea typeface="Batang"/>
                        </a:rPr>
                        <a:t>Study the use of those bands in SATRC countries </a:t>
                      </a:r>
                      <a:endParaRPr lang="en-US" sz="1800" dirty="0">
                        <a:latin typeface="Times New Roman"/>
                        <a:ea typeface="BatangChe"/>
                      </a:endParaRPr>
                    </a:p>
                    <a:p>
                      <a:pPr marL="342900" lvl="0" indent="-342900">
                        <a:spcAft>
                          <a:spcPts val="0"/>
                        </a:spcAft>
                        <a:buFont typeface="Symbol"/>
                        <a:buChar char=""/>
                      </a:pPr>
                      <a:r>
                        <a:rPr lang="en-GB" sz="1800" dirty="0">
                          <a:latin typeface="Times New Roman"/>
                          <a:ea typeface="Batang"/>
                        </a:rPr>
                        <a:t>Suggest harmonized approach to make the spectrum bands available for Wireless Broadband</a:t>
                      </a:r>
                      <a:endParaRPr lang="en-US" sz="1800" dirty="0">
                        <a:latin typeface="Times New Roman"/>
                        <a:ea typeface="BatangChe"/>
                      </a:endParaRPr>
                    </a:p>
                  </a:txBody>
                  <a:tcPr marL="59526" marR="595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6175">
                <a:tc>
                  <a:txBody>
                    <a:bodyPr/>
                    <a:lstStyle/>
                    <a:p>
                      <a:pPr>
                        <a:spcBef>
                          <a:spcPts val="500"/>
                        </a:spcBef>
                        <a:spcAft>
                          <a:spcPts val="500"/>
                        </a:spcAft>
                      </a:pPr>
                      <a:r>
                        <a:rPr lang="en-US" sz="1800" b="1">
                          <a:solidFill>
                            <a:srgbClr val="000000"/>
                          </a:solidFill>
                          <a:latin typeface="Times New Roman"/>
                          <a:ea typeface="Batang"/>
                        </a:rPr>
                        <a:t>Time Frame</a:t>
                      </a:r>
                      <a:endParaRPr lang="en-US" sz="1800">
                        <a:latin typeface="Times New Roman"/>
                        <a:ea typeface="BatangChe"/>
                      </a:endParaRPr>
                    </a:p>
                  </a:txBody>
                  <a:tcPr marL="59526" marR="595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GB" sz="1800">
                        <a:latin typeface="Times New Roman"/>
                        <a:ea typeface="Batang"/>
                      </a:endParaRPr>
                    </a:p>
                    <a:p>
                      <a:pPr>
                        <a:spcAft>
                          <a:spcPts val="0"/>
                        </a:spcAft>
                      </a:pPr>
                      <a:r>
                        <a:rPr lang="en-GB" sz="1800">
                          <a:latin typeface="Times New Roman"/>
                          <a:ea typeface="Batang"/>
                        </a:rPr>
                        <a:t>Total study period would be approximately 1 year</a:t>
                      </a:r>
                      <a:endParaRPr lang="en-US" sz="1800">
                        <a:latin typeface="Times New Roman"/>
                        <a:ea typeface="BatangChe"/>
                      </a:endParaRPr>
                    </a:p>
                  </a:txBody>
                  <a:tcPr marL="59526" marR="595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6175">
                <a:tc>
                  <a:txBody>
                    <a:bodyPr/>
                    <a:lstStyle/>
                    <a:p>
                      <a:pPr>
                        <a:spcBef>
                          <a:spcPts val="500"/>
                        </a:spcBef>
                        <a:spcAft>
                          <a:spcPts val="500"/>
                        </a:spcAft>
                      </a:pPr>
                      <a:r>
                        <a:rPr lang="en-US" sz="1800" b="1">
                          <a:solidFill>
                            <a:srgbClr val="000000"/>
                          </a:solidFill>
                          <a:latin typeface="Times New Roman"/>
                          <a:ea typeface="Batang"/>
                        </a:rPr>
                        <a:t>Utilization of Output</a:t>
                      </a:r>
                      <a:endParaRPr lang="en-US" sz="1800">
                        <a:latin typeface="Times New Roman"/>
                        <a:ea typeface="BatangChe"/>
                      </a:endParaRPr>
                    </a:p>
                  </a:txBody>
                  <a:tcPr marL="59526" marR="595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dirty="0">
                          <a:latin typeface="Times New Roman"/>
                          <a:ea typeface="Batang"/>
                        </a:rPr>
                        <a:t>Members can use the output as reference while allocating spectrum for Wireless Broadband </a:t>
                      </a:r>
                      <a:endParaRPr lang="en-US" sz="1800" dirty="0">
                        <a:latin typeface="Times New Roman"/>
                        <a:ea typeface="BatangChe"/>
                      </a:endParaRPr>
                    </a:p>
                  </a:txBody>
                  <a:tcPr marL="59526" marR="595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 xmlns:p14="http://schemas.microsoft.com/office/powerpoint/2010/main" val="2384345594"/>
              </p:ext>
            </p:extLst>
          </p:nvPr>
        </p:nvGraphicFramePr>
        <p:xfrm>
          <a:off x="0" y="1"/>
          <a:ext cx="9144000" cy="6858000"/>
        </p:xfrm>
        <a:graphic>
          <a:graphicData uri="http://schemas.openxmlformats.org/drawingml/2006/table">
            <a:tbl>
              <a:tblPr/>
              <a:tblGrid>
                <a:gridCol w="1571604"/>
                <a:gridCol w="7572396"/>
              </a:tblGrid>
              <a:tr h="712374">
                <a:tc>
                  <a:txBody>
                    <a:bodyPr/>
                    <a:lstStyle/>
                    <a:p>
                      <a:pPr>
                        <a:spcBef>
                          <a:spcPts val="500"/>
                        </a:spcBef>
                        <a:spcAft>
                          <a:spcPts val="500"/>
                        </a:spcAft>
                      </a:pPr>
                      <a:r>
                        <a:rPr lang="en-US" sz="1800" b="1" dirty="0">
                          <a:latin typeface="Times New Roman"/>
                          <a:ea typeface="Batang"/>
                        </a:rPr>
                        <a:t>Work Item</a:t>
                      </a:r>
                      <a:endParaRPr lang="en-US" sz="1800" dirty="0">
                        <a:latin typeface="Times New Roman"/>
                        <a:ea typeface="BatangChe"/>
                      </a:endParaRPr>
                    </a:p>
                  </a:txBody>
                  <a:tcPr marL="59080" marR="590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9D9D9"/>
                      </a:bgClr>
                    </a:pattFill>
                  </a:tcPr>
                </a:tc>
                <a:tc>
                  <a:txBody>
                    <a:bodyPr/>
                    <a:lstStyle/>
                    <a:p>
                      <a:pPr>
                        <a:spcAft>
                          <a:spcPts val="0"/>
                        </a:spcAft>
                      </a:pPr>
                      <a:r>
                        <a:rPr lang="en-US" sz="1800" b="1">
                          <a:latin typeface="Times New Roman"/>
                          <a:ea typeface="BatangChe"/>
                        </a:rPr>
                        <a:t>S3. Market Based Methods of Spectrum Management in SATRC Countries</a:t>
                      </a:r>
                      <a:endParaRPr lang="en-US" sz="1800">
                        <a:latin typeface="Times New Roman"/>
                        <a:ea typeface="BatangChe"/>
                      </a:endParaRPr>
                    </a:p>
                  </a:txBody>
                  <a:tcPr marL="59080" marR="590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9D9D9"/>
                      </a:bgClr>
                    </a:pattFill>
                  </a:tcPr>
                </a:tc>
              </a:tr>
              <a:tr h="883282">
                <a:tc>
                  <a:txBody>
                    <a:bodyPr/>
                    <a:lstStyle/>
                    <a:p>
                      <a:pPr>
                        <a:spcBef>
                          <a:spcPts val="500"/>
                        </a:spcBef>
                        <a:spcAft>
                          <a:spcPts val="500"/>
                        </a:spcAft>
                      </a:pPr>
                      <a:r>
                        <a:rPr lang="en-US" sz="1800" b="1">
                          <a:latin typeface="Times New Roman"/>
                          <a:ea typeface="Batang"/>
                        </a:rPr>
                        <a:t>Responsible Working Groups</a:t>
                      </a:r>
                      <a:endParaRPr lang="en-US" sz="1800">
                        <a:latin typeface="Times New Roman"/>
                        <a:ea typeface="BatangChe"/>
                      </a:endParaRPr>
                    </a:p>
                  </a:txBody>
                  <a:tcPr marL="59080" marR="590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800">
                          <a:latin typeface="Times New Roman"/>
                          <a:ea typeface="Batang"/>
                        </a:rPr>
                        <a:t>WG Spectrum</a:t>
                      </a:r>
                      <a:endParaRPr lang="en-US" sz="1800">
                        <a:latin typeface="Times New Roman"/>
                        <a:ea typeface="BatangChe"/>
                      </a:endParaRPr>
                    </a:p>
                  </a:txBody>
                  <a:tcPr marL="59080" marR="590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2747">
                <a:tc>
                  <a:txBody>
                    <a:bodyPr/>
                    <a:lstStyle/>
                    <a:p>
                      <a:pPr>
                        <a:spcBef>
                          <a:spcPts val="500"/>
                        </a:spcBef>
                        <a:spcAft>
                          <a:spcPts val="500"/>
                        </a:spcAft>
                      </a:pPr>
                      <a:r>
                        <a:rPr lang="en-US" sz="1800" b="1">
                          <a:latin typeface="Times New Roman"/>
                          <a:ea typeface="Batang"/>
                        </a:rPr>
                        <a:t>Output </a:t>
                      </a:r>
                      <a:endParaRPr lang="en-US" sz="1800">
                        <a:latin typeface="Times New Roman"/>
                        <a:ea typeface="BatangChe"/>
                      </a:endParaRPr>
                    </a:p>
                  </a:txBody>
                  <a:tcPr marL="59080" marR="590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base" hangingPunct="0">
                        <a:spcBef>
                          <a:spcPts val="500"/>
                        </a:spcBef>
                        <a:spcAft>
                          <a:spcPts val="500"/>
                        </a:spcAft>
                        <a:tabLst>
                          <a:tab pos="180340" algn="l"/>
                          <a:tab pos="540385" algn="l"/>
                          <a:tab pos="900430" algn="l"/>
                          <a:tab pos="1260475" algn="l"/>
                          <a:tab pos="1620520" algn="l"/>
                          <a:tab pos="1980565" algn="l"/>
                          <a:tab pos="2340610" algn="l"/>
                        </a:tabLst>
                      </a:pPr>
                      <a:r>
                        <a:rPr lang="en-GB" sz="1800">
                          <a:latin typeface="Times New Roman"/>
                          <a:ea typeface="Batang"/>
                        </a:rPr>
                        <a:t>Study Report/Guideline</a:t>
                      </a:r>
                      <a:endParaRPr lang="en-US" sz="1800">
                        <a:latin typeface="Times New Roman"/>
                        <a:ea typeface="BatangChe"/>
                      </a:endParaRPr>
                    </a:p>
                  </a:txBody>
                  <a:tcPr marL="59080" marR="590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4171">
                <a:tc>
                  <a:txBody>
                    <a:bodyPr/>
                    <a:lstStyle/>
                    <a:p>
                      <a:pPr>
                        <a:spcBef>
                          <a:spcPts val="500"/>
                        </a:spcBef>
                        <a:spcAft>
                          <a:spcPts val="500"/>
                        </a:spcAft>
                      </a:pPr>
                      <a:r>
                        <a:rPr lang="en-US" sz="1800" b="1">
                          <a:solidFill>
                            <a:srgbClr val="000000"/>
                          </a:solidFill>
                          <a:latin typeface="Times New Roman"/>
                          <a:ea typeface="Batang"/>
                        </a:rPr>
                        <a:t>Background and Purpose</a:t>
                      </a:r>
                      <a:endParaRPr lang="en-US" sz="1800">
                        <a:latin typeface="Times New Roman"/>
                        <a:ea typeface="BatangChe"/>
                      </a:endParaRPr>
                    </a:p>
                  </a:txBody>
                  <a:tcPr marL="59080" marR="590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800" dirty="0" smtClean="0">
                          <a:latin typeface="Times New Roman"/>
                          <a:ea typeface="Batang"/>
                        </a:rPr>
                        <a:t>In </a:t>
                      </a:r>
                      <a:r>
                        <a:rPr lang="en-US" sz="1800" dirty="0">
                          <a:latin typeface="Times New Roman"/>
                          <a:ea typeface="Batang"/>
                        </a:rPr>
                        <a:t>most of the SATRC countries command and control framework has been the predominant method of spectrum management. However, the huge demand for new spectrum uses, have confronted regulators with the need to manage spectrum  more efficiently. In many countries around the world spectrum policy is shifting away from traditional methods to market-based method.</a:t>
                      </a:r>
                      <a:endParaRPr lang="en-US" sz="1800" dirty="0">
                        <a:latin typeface="Times New Roman"/>
                      </a:endParaRPr>
                    </a:p>
                    <a:p>
                      <a:r>
                        <a:rPr lang="en-US" sz="1800" dirty="0">
                          <a:solidFill>
                            <a:srgbClr val="FF0000"/>
                          </a:solidFill>
                          <a:latin typeface="Times New Roman"/>
                          <a:ea typeface="Batang"/>
                        </a:rPr>
                        <a:t>The purpose of the work item is to study the suitability of market based method of Spectrum Management in SATRC countries</a:t>
                      </a:r>
                      <a:endParaRPr lang="en-US" sz="1800" dirty="0">
                        <a:solidFill>
                          <a:srgbClr val="FF0000"/>
                        </a:solidFill>
                        <a:latin typeface="Times New Roman"/>
                      </a:endParaRPr>
                    </a:p>
                  </a:txBody>
                  <a:tcPr marL="59080" marR="590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43791">
                <a:tc>
                  <a:txBody>
                    <a:bodyPr/>
                    <a:lstStyle/>
                    <a:p>
                      <a:pPr>
                        <a:spcBef>
                          <a:spcPts val="500"/>
                        </a:spcBef>
                        <a:spcAft>
                          <a:spcPts val="500"/>
                        </a:spcAft>
                      </a:pPr>
                      <a:r>
                        <a:rPr lang="en-US" sz="1800" b="1">
                          <a:solidFill>
                            <a:srgbClr val="000000"/>
                          </a:solidFill>
                          <a:latin typeface="Times New Roman"/>
                          <a:ea typeface="Batang"/>
                        </a:rPr>
                        <a:t>Scope</a:t>
                      </a:r>
                      <a:endParaRPr lang="en-US" sz="1800">
                        <a:latin typeface="Times New Roman"/>
                        <a:ea typeface="BatangChe"/>
                      </a:endParaRPr>
                    </a:p>
                  </a:txBody>
                  <a:tcPr marL="59080" marR="590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rtl="0">
                        <a:spcAft>
                          <a:spcPts val="0"/>
                        </a:spcAft>
                        <a:buFont typeface="Symbol"/>
                        <a:buChar char=""/>
                      </a:pPr>
                      <a:r>
                        <a:rPr lang="en-GB" sz="1800" dirty="0">
                          <a:latin typeface="Times New Roman"/>
                          <a:ea typeface="Batang"/>
                        </a:rPr>
                        <a:t>To study the current spectrum management approach in SATRC countries</a:t>
                      </a:r>
                      <a:endParaRPr lang="en-US" sz="1800" dirty="0">
                        <a:latin typeface="Times New Roman"/>
                        <a:ea typeface="BatangChe"/>
                      </a:endParaRPr>
                    </a:p>
                    <a:p>
                      <a:pPr marL="342900" lvl="0" indent="-342900">
                        <a:spcAft>
                          <a:spcPts val="0"/>
                        </a:spcAft>
                        <a:buFont typeface="Symbol"/>
                        <a:buChar char=""/>
                      </a:pPr>
                      <a:r>
                        <a:rPr lang="en-GB" sz="1800" dirty="0">
                          <a:latin typeface="Times New Roman"/>
                          <a:ea typeface="Batang"/>
                        </a:rPr>
                        <a:t>To analysis the pros and cons of the market based method with examples</a:t>
                      </a:r>
                      <a:endParaRPr lang="en-US" sz="1800" dirty="0">
                        <a:latin typeface="Times New Roman"/>
                        <a:ea typeface="BatangChe"/>
                      </a:endParaRPr>
                    </a:p>
                    <a:p>
                      <a:pPr marL="342900" lvl="0" indent="-342900">
                        <a:spcAft>
                          <a:spcPts val="0"/>
                        </a:spcAft>
                        <a:buFont typeface="Symbol"/>
                        <a:buChar char=""/>
                      </a:pPr>
                      <a:r>
                        <a:rPr lang="en-GB" sz="1800" dirty="0">
                          <a:latin typeface="Times New Roman"/>
                          <a:ea typeface="Batang"/>
                        </a:rPr>
                        <a:t>To analyse the possible liberalisation of spectrum in certain bands such as 800 MHz, 900 MHz etc.</a:t>
                      </a:r>
                      <a:endParaRPr lang="en-US" sz="1800" dirty="0">
                        <a:latin typeface="Times New Roman"/>
                        <a:ea typeface="BatangChe"/>
                      </a:endParaRPr>
                    </a:p>
                    <a:p>
                      <a:pPr marL="342900" lvl="0" indent="-342900">
                        <a:spcAft>
                          <a:spcPts val="0"/>
                        </a:spcAft>
                        <a:buFont typeface="Symbol"/>
                        <a:buChar char=""/>
                      </a:pPr>
                      <a:r>
                        <a:rPr lang="en-GB" sz="1800" dirty="0">
                          <a:latin typeface="Times New Roman"/>
                          <a:ea typeface="Batang"/>
                        </a:rPr>
                        <a:t>Suggesting way forward to SATRC </a:t>
                      </a:r>
                      <a:r>
                        <a:rPr lang="en-GB" sz="1800" dirty="0" smtClean="0">
                          <a:latin typeface="Times New Roman"/>
                          <a:ea typeface="Batang"/>
                        </a:rPr>
                        <a:t>countries</a:t>
                      </a:r>
                    </a:p>
                  </a:txBody>
                  <a:tcPr marL="59080" marR="590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9261">
                <a:tc>
                  <a:txBody>
                    <a:bodyPr/>
                    <a:lstStyle/>
                    <a:p>
                      <a:pPr>
                        <a:spcBef>
                          <a:spcPts val="500"/>
                        </a:spcBef>
                        <a:spcAft>
                          <a:spcPts val="500"/>
                        </a:spcAft>
                      </a:pPr>
                      <a:r>
                        <a:rPr lang="en-US" sz="1800" b="1">
                          <a:solidFill>
                            <a:srgbClr val="000000"/>
                          </a:solidFill>
                          <a:latin typeface="Times New Roman"/>
                          <a:ea typeface="Batang"/>
                        </a:rPr>
                        <a:t>Time Frame</a:t>
                      </a:r>
                      <a:endParaRPr lang="en-US" sz="1800">
                        <a:latin typeface="Times New Roman"/>
                        <a:ea typeface="BatangChe"/>
                      </a:endParaRPr>
                    </a:p>
                  </a:txBody>
                  <a:tcPr marL="59080" marR="590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a:latin typeface="Times New Roman"/>
                          <a:ea typeface="Batang"/>
                        </a:rPr>
                        <a:t>Total study period would be approximately 1 year</a:t>
                      </a:r>
                      <a:endParaRPr lang="en-US" sz="1800">
                        <a:latin typeface="Times New Roman"/>
                        <a:ea typeface="BatangChe"/>
                      </a:endParaRPr>
                    </a:p>
                  </a:txBody>
                  <a:tcPr marL="59080" marR="590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2374">
                <a:tc>
                  <a:txBody>
                    <a:bodyPr/>
                    <a:lstStyle/>
                    <a:p>
                      <a:pPr>
                        <a:spcBef>
                          <a:spcPts val="500"/>
                        </a:spcBef>
                        <a:spcAft>
                          <a:spcPts val="500"/>
                        </a:spcAft>
                      </a:pPr>
                      <a:r>
                        <a:rPr lang="en-US" sz="1800" b="1">
                          <a:solidFill>
                            <a:srgbClr val="000000"/>
                          </a:solidFill>
                          <a:latin typeface="Times New Roman"/>
                          <a:ea typeface="Batang"/>
                        </a:rPr>
                        <a:t>Utilization of Output</a:t>
                      </a:r>
                      <a:endParaRPr lang="en-US" sz="1800">
                        <a:latin typeface="Times New Roman"/>
                        <a:ea typeface="BatangChe"/>
                      </a:endParaRPr>
                    </a:p>
                  </a:txBody>
                  <a:tcPr marL="59080" marR="590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dirty="0">
                          <a:latin typeface="Times New Roman"/>
                          <a:ea typeface="Batang"/>
                        </a:rPr>
                        <a:t>Members can use the output as reference while deciding their policy in spectrum management</a:t>
                      </a:r>
                      <a:endParaRPr lang="en-US" sz="1800" dirty="0">
                        <a:latin typeface="Times New Roman"/>
                        <a:ea typeface="BatangChe"/>
                      </a:endParaRPr>
                    </a:p>
                  </a:txBody>
                  <a:tcPr marL="59080" marR="590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0" y="0"/>
          <a:ext cx="9143999" cy="6858000"/>
        </p:xfrm>
        <a:graphic>
          <a:graphicData uri="http://schemas.openxmlformats.org/drawingml/2006/table">
            <a:tbl>
              <a:tblPr/>
              <a:tblGrid>
                <a:gridCol w="2411381"/>
                <a:gridCol w="6732618"/>
              </a:tblGrid>
              <a:tr h="912190">
                <a:tc>
                  <a:txBody>
                    <a:bodyPr/>
                    <a:lstStyle/>
                    <a:p>
                      <a:pPr>
                        <a:spcBef>
                          <a:spcPts val="500"/>
                        </a:spcBef>
                        <a:spcAft>
                          <a:spcPts val="500"/>
                        </a:spcAft>
                      </a:pPr>
                      <a:r>
                        <a:rPr lang="en-US" sz="2000" b="1">
                          <a:latin typeface="Times New Roman"/>
                          <a:ea typeface="Batang"/>
                        </a:rPr>
                        <a:t>Work Item</a:t>
                      </a:r>
                      <a:endParaRPr lang="en-US" sz="2000">
                        <a:latin typeface="Times New Roman"/>
                        <a:ea typeface="BatangChe"/>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9D9D9"/>
                      </a:bgClr>
                    </a:pattFill>
                  </a:tcPr>
                </a:tc>
                <a:tc>
                  <a:txBody>
                    <a:bodyPr/>
                    <a:lstStyle/>
                    <a:p>
                      <a:pPr>
                        <a:spcAft>
                          <a:spcPts val="0"/>
                        </a:spcAft>
                      </a:pPr>
                      <a:r>
                        <a:rPr lang="en-US" sz="2000" b="1">
                          <a:latin typeface="Times New Roman"/>
                          <a:ea typeface="BatangChe"/>
                        </a:rPr>
                        <a:t>S4. Cross Border Coordination (Carry forward from Action Plan Phase III)</a:t>
                      </a:r>
                      <a:endParaRPr lang="en-US" sz="2000">
                        <a:latin typeface="Times New Roman"/>
                        <a:ea typeface="BatangChe"/>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9D9D9"/>
                      </a:bgClr>
                    </a:pattFill>
                  </a:tcPr>
                </a:tc>
              </a:tr>
              <a:tr h="751009">
                <a:tc>
                  <a:txBody>
                    <a:bodyPr/>
                    <a:lstStyle/>
                    <a:p>
                      <a:pPr>
                        <a:spcBef>
                          <a:spcPts val="500"/>
                        </a:spcBef>
                        <a:spcAft>
                          <a:spcPts val="500"/>
                        </a:spcAft>
                      </a:pPr>
                      <a:r>
                        <a:rPr lang="en-US" sz="2000" b="1">
                          <a:latin typeface="Times New Roman"/>
                          <a:ea typeface="Batang"/>
                        </a:rPr>
                        <a:t>Responsible Working Groups</a:t>
                      </a:r>
                      <a:endParaRPr lang="en-US" sz="2000">
                        <a:latin typeface="Times New Roman"/>
                        <a:ea typeface="BatangChe"/>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2000">
                          <a:latin typeface="Times New Roman"/>
                          <a:ea typeface="Batang"/>
                        </a:rPr>
                        <a:t>WG Spectrum</a:t>
                      </a:r>
                      <a:endParaRPr lang="en-US" sz="2000">
                        <a:latin typeface="Times New Roman"/>
                        <a:ea typeface="BatangChe"/>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5827">
                <a:tc>
                  <a:txBody>
                    <a:bodyPr/>
                    <a:lstStyle/>
                    <a:p>
                      <a:pPr>
                        <a:spcBef>
                          <a:spcPts val="500"/>
                        </a:spcBef>
                        <a:spcAft>
                          <a:spcPts val="500"/>
                        </a:spcAft>
                      </a:pPr>
                      <a:r>
                        <a:rPr lang="en-US" sz="2000" b="1">
                          <a:latin typeface="Times New Roman"/>
                          <a:ea typeface="Batang"/>
                        </a:rPr>
                        <a:t>Output </a:t>
                      </a:r>
                      <a:endParaRPr lang="en-US" sz="2000">
                        <a:latin typeface="Times New Roman"/>
                        <a:ea typeface="BatangChe"/>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base" hangingPunct="0">
                        <a:spcBef>
                          <a:spcPts val="500"/>
                        </a:spcBef>
                        <a:spcAft>
                          <a:spcPts val="500"/>
                        </a:spcAft>
                        <a:tabLst>
                          <a:tab pos="180340" algn="l"/>
                          <a:tab pos="540385" algn="l"/>
                          <a:tab pos="900430" algn="l"/>
                          <a:tab pos="1260475" algn="l"/>
                          <a:tab pos="1620520" algn="l"/>
                          <a:tab pos="1980565" algn="l"/>
                          <a:tab pos="2340610" algn="l"/>
                        </a:tabLst>
                      </a:pPr>
                      <a:r>
                        <a:rPr lang="en-GB" sz="2000">
                          <a:latin typeface="Times New Roman"/>
                          <a:ea typeface="Batang"/>
                        </a:rPr>
                        <a:t>Study Report/Guideline</a:t>
                      </a:r>
                      <a:endParaRPr lang="en-US" sz="2000">
                        <a:latin typeface="Times New Roman"/>
                        <a:ea typeface="BatangChe"/>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26513">
                <a:tc>
                  <a:txBody>
                    <a:bodyPr/>
                    <a:lstStyle/>
                    <a:p>
                      <a:pPr>
                        <a:spcBef>
                          <a:spcPts val="500"/>
                        </a:spcBef>
                        <a:spcAft>
                          <a:spcPts val="500"/>
                        </a:spcAft>
                      </a:pPr>
                      <a:r>
                        <a:rPr lang="en-US" sz="2000" b="1">
                          <a:solidFill>
                            <a:srgbClr val="000000"/>
                          </a:solidFill>
                          <a:latin typeface="Times New Roman"/>
                          <a:ea typeface="Batang"/>
                        </a:rPr>
                        <a:t>Background and Purpose</a:t>
                      </a:r>
                      <a:endParaRPr lang="en-US" sz="2000">
                        <a:latin typeface="Times New Roman"/>
                        <a:ea typeface="BatangChe"/>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spcAft>
                          <a:spcPts val="0"/>
                        </a:spcAft>
                      </a:pPr>
                      <a:r>
                        <a:rPr lang="en-GB" sz="2000">
                          <a:latin typeface="Times New Roman"/>
                          <a:ea typeface="Times New Roman"/>
                        </a:rPr>
                        <a:t>Proposing report/Guideline for implementation of Mutual arrangements among SATRC member and solve interference , particularly for Mobile bands</a:t>
                      </a:r>
                      <a:endParaRPr lang="en-US" sz="2000">
                        <a:latin typeface="Times New Roman"/>
                        <a:ea typeface="BatangChe"/>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90443">
                <a:tc>
                  <a:txBody>
                    <a:bodyPr/>
                    <a:lstStyle/>
                    <a:p>
                      <a:pPr>
                        <a:spcBef>
                          <a:spcPts val="500"/>
                        </a:spcBef>
                        <a:spcAft>
                          <a:spcPts val="500"/>
                        </a:spcAft>
                      </a:pPr>
                      <a:r>
                        <a:rPr lang="en-US" sz="2000" b="1">
                          <a:solidFill>
                            <a:srgbClr val="000000"/>
                          </a:solidFill>
                          <a:latin typeface="Times New Roman"/>
                          <a:ea typeface="Batang"/>
                        </a:rPr>
                        <a:t>Scope</a:t>
                      </a:r>
                      <a:endParaRPr lang="en-US" sz="2000">
                        <a:latin typeface="Times New Roman"/>
                        <a:ea typeface="BatangChe"/>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rtl="0">
                        <a:buFont typeface="Symbol"/>
                        <a:buChar char=""/>
                      </a:pPr>
                      <a:r>
                        <a:rPr lang="en-US" sz="2000" dirty="0">
                          <a:latin typeface="Times New Roman"/>
                        </a:rPr>
                        <a:t>R.R. relevant coordination articles and existing document</a:t>
                      </a:r>
                    </a:p>
                    <a:p>
                      <a:pPr marL="342900" lvl="0" indent="-342900" algn="just">
                        <a:spcAft>
                          <a:spcPts val="1000"/>
                        </a:spcAft>
                        <a:buFont typeface="Symbol"/>
                        <a:buChar char=""/>
                      </a:pPr>
                      <a:r>
                        <a:rPr lang="en-US" sz="2000" dirty="0">
                          <a:latin typeface="Times New Roman"/>
                        </a:rPr>
                        <a:t>Methodological approaches for cross border coordination</a:t>
                      </a:r>
                    </a:p>
                    <a:p>
                      <a:pPr marL="342900" lvl="0" indent="-342900" algn="just">
                        <a:spcAft>
                          <a:spcPts val="1000"/>
                        </a:spcAft>
                        <a:buFont typeface="Symbol"/>
                        <a:buChar char=""/>
                      </a:pPr>
                      <a:r>
                        <a:rPr lang="en-US" sz="2000" dirty="0">
                          <a:latin typeface="Times New Roman"/>
                        </a:rPr>
                        <a:t>Process of cross border coordination</a:t>
                      </a:r>
                    </a:p>
                    <a:p>
                      <a:pPr marL="342900" lvl="0" indent="-342900" algn="just">
                        <a:buFont typeface="Symbol"/>
                        <a:buChar char=""/>
                      </a:pPr>
                      <a:r>
                        <a:rPr lang="en-US" sz="2000" dirty="0">
                          <a:latin typeface="Times New Roman"/>
                        </a:rPr>
                        <a:t>Collection </a:t>
                      </a:r>
                      <a:r>
                        <a:rPr lang="en-US" sz="2000" dirty="0" smtClean="0">
                          <a:latin typeface="Times New Roman"/>
                        </a:rPr>
                        <a:t>member’s </a:t>
                      </a:r>
                      <a:r>
                        <a:rPr lang="en-US" sz="2000" dirty="0">
                          <a:latin typeface="Times New Roman"/>
                        </a:rPr>
                        <a:t>ideas on studies of cross border coordination </a:t>
                      </a: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1009">
                <a:tc>
                  <a:txBody>
                    <a:bodyPr/>
                    <a:lstStyle/>
                    <a:p>
                      <a:pPr>
                        <a:spcBef>
                          <a:spcPts val="500"/>
                        </a:spcBef>
                        <a:spcAft>
                          <a:spcPts val="500"/>
                        </a:spcAft>
                      </a:pPr>
                      <a:r>
                        <a:rPr lang="en-US" sz="2000" b="1">
                          <a:solidFill>
                            <a:srgbClr val="000000"/>
                          </a:solidFill>
                          <a:latin typeface="Times New Roman"/>
                          <a:ea typeface="Batang"/>
                        </a:rPr>
                        <a:t>Time Frame</a:t>
                      </a:r>
                      <a:endParaRPr lang="en-US" sz="2000">
                        <a:latin typeface="Times New Roman"/>
                        <a:ea typeface="BatangChe"/>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GB" sz="2000">
                        <a:latin typeface="Times New Roman"/>
                        <a:ea typeface="Batang"/>
                      </a:endParaRPr>
                    </a:p>
                    <a:p>
                      <a:pPr>
                        <a:spcAft>
                          <a:spcPts val="0"/>
                        </a:spcAft>
                      </a:pPr>
                      <a:r>
                        <a:rPr lang="en-GB" sz="2000">
                          <a:latin typeface="Times New Roman"/>
                          <a:ea typeface="Batang"/>
                        </a:rPr>
                        <a:t>Total study period would be approximately 1 year</a:t>
                      </a:r>
                      <a:endParaRPr lang="en-US" sz="2000">
                        <a:latin typeface="Times New Roman"/>
                        <a:ea typeface="BatangChe"/>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1009">
                <a:tc>
                  <a:txBody>
                    <a:bodyPr/>
                    <a:lstStyle/>
                    <a:p>
                      <a:pPr>
                        <a:spcBef>
                          <a:spcPts val="500"/>
                        </a:spcBef>
                        <a:spcAft>
                          <a:spcPts val="500"/>
                        </a:spcAft>
                      </a:pPr>
                      <a:r>
                        <a:rPr lang="en-US" sz="2000" b="1">
                          <a:solidFill>
                            <a:srgbClr val="000000"/>
                          </a:solidFill>
                          <a:latin typeface="Times New Roman"/>
                          <a:ea typeface="Batang"/>
                        </a:rPr>
                        <a:t>Utilization of Output</a:t>
                      </a:r>
                      <a:endParaRPr lang="en-US" sz="2000">
                        <a:latin typeface="Times New Roman"/>
                        <a:ea typeface="BatangChe"/>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2000" dirty="0">
                          <a:latin typeface="Times New Roman"/>
                          <a:ea typeface="Batang"/>
                        </a:rPr>
                        <a:t>Members can use the output as reference while making arrangements for cross border coordination </a:t>
                      </a:r>
                      <a:endParaRPr lang="en-US" sz="2000" dirty="0">
                        <a:latin typeface="Times New Roman"/>
                        <a:ea typeface="BatangChe"/>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 xmlns:p14="http://schemas.microsoft.com/office/powerpoint/2010/main" val="51678041"/>
              </p:ext>
            </p:extLst>
          </p:nvPr>
        </p:nvGraphicFramePr>
        <p:xfrm>
          <a:off x="0" y="1"/>
          <a:ext cx="9144000" cy="6560404"/>
        </p:xfrm>
        <a:graphic>
          <a:graphicData uri="http://schemas.openxmlformats.org/drawingml/2006/table">
            <a:tbl>
              <a:tblPr/>
              <a:tblGrid>
                <a:gridCol w="2411382"/>
                <a:gridCol w="6732618"/>
              </a:tblGrid>
              <a:tr h="887865">
                <a:tc>
                  <a:txBody>
                    <a:bodyPr/>
                    <a:lstStyle/>
                    <a:p>
                      <a:pPr>
                        <a:spcBef>
                          <a:spcPts val="500"/>
                        </a:spcBef>
                        <a:spcAft>
                          <a:spcPts val="500"/>
                        </a:spcAft>
                      </a:pPr>
                      <a:r>
                        <a:rPr lang="en-US" sz="1800" b="1" dirty="0">
                          <a:latin typeface="Times New Roman"/>
                          <a:ea typeface="Batang"/>
                        </a:rPr>
                        <a:t>Work Item</a:t>
                      </a:r>
                      <a:endParaRPr lang="en-US" sz="1800" dirty="0">
                        <a:latin typeface="Times New Roman"/>
                        <a:ea typeface="BatangChe"/>
                      </a:endParaRPr>
                    </a:p>
                  </a:txBody>
                  <a:tcPr marL="56326" marR="563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9D9D9"/>
                      </a:bgClr>
                    </a:pattFill>
                  </a:tcPr>
                </a:tc>
                <a:tc>
                  <a:txBody>
                    <a:bodyPr/>
                    <a:lstStyle/>
                    <a:p>
                      <a:pPr>
                        <a:spcAft>
                          <a:spcPts val="0"/>
                        </a:spcAft>
                      </a:pPr>
                      <a:r>
                        <a:rPr lang="en-US" sz="1800" b="1">
                          <a:latin typeface="Times New Roman"/>
                          <a:ea typeface="BatangChe"/>
                        </a:rPr>
                        <a:t>S5. Sharing Information on the Use of Frequency in SATRC Countries</a:t>
                      </a:r>
                      <a:r>
                        <a:rPr lang="en-US" sz="1800" b="1">
                          <a:latin typeface="Times New Roman"/>
                          <a:ea typeface="Batang"/>
                        </a:rPr>
                        <a:t> </a:t>
                      </a:r>
                      <a:endParaRPr lang="en-US" sz="1800">
                        <a:latin typeface="Times New Roman"/>
                        <a:ea typeface="BatangChe"/>
                      </a:endParaRPr>
                    </a:p>
                  </a:txBody>
                  <a:tcPr marL="56326" marR="563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9D9D9"/>
                      </a:bgClr>
                    </a:pattFill>
                  </a:tcPr>
                </a:tc>
              </a:tr>
              <a:tr h="887865">
                <a:tc>
                  <a:txBody>
                    <a:bodyPr/>
                    <a:lstStyle/>
                    <a:p>
                      <a:pPr>
                        <a:spcBef>
                          <a:spcPts val="500"/>
                        </a:spcBef>
                        <a:spcAft>
                          <a:spcPts val="500"/>
                        </a:spcAft>
                      </a:pPr>
                      <a:r>
                        <a:rPr lang="en-US" sz="1800" b="1">
                          <a:latin typeface="Times New Roman"/>
                          <a:ea typeface="Batang"/>
                        </a:rPr>
                        <a:t>Responsible Working Groups</a:t>
                      </a:r>
                      <a:endParaRPr lang="en-US" sz="1800">
                        <a:latin typeface="Times New Roman"/>
                        <a:ea typeface="BatangChe"/>
                      </a:endParaRPr>
                    </a:p>
                  </a:txBody>
                  <a:tcPr marL="56326" marR="563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800">
                          <a:latin typeface="Times New Roman"/>
                          <a:ea typeface="Batang"/>
                        </a:rPr>
                        <a:t>WG Spectrum</a:t>
                      </a:r>
                      <a:endParaRPr lang="en-US" sz="1800">
                        <a:latin typeface="Times New Roman"/>
                        <a:ea typeface="BatangChe"/>
                      </a:endParaRPr>
                    </a:p>
                  </a:txBody>
                  <a:tcPr marL="56326" marR="563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8638">
                <a:tc>
                  <a:txBody>
                    <a:bodyPr/>
                    <a:lstStyle/>
                    <a:p>
                      <a:pPr>
                        <a:spcBef>
                          <a:spcPts val="500"/>
                        </a:spcBef>
                        <a:spcAft>
                          <a:spcPts val="500"/>
                        </a:spcAft>
                      </a:pPr>
                      <a:r>
                        <a:rPr lang="en-US" sz="1800" b="1">
                          <a:latin typeface="Times New Roman"/>
                          <a:ea typeface="Batang"/>
                        </a:rPr>
                        <a:t>Output </a:t>
                      </a:r>
                      <a:endParaRPr lang="en-US" sz="1800">
                        <a:latin typeface="Times New Roman"/>
                        <a:ea typeface="BatangChe"/>
                      </a:endParaRPr>
                    </a:p>
                  </a:txBody>
                  <a:tcPr marL="56326" marR="563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base" hangingPunct="0">
                        <a:spcBef>
                          <a:spcPts val="500"/>
                        </a:spcBef>
                        <a:spcAft>
                          <a:spcPts val="500"/>
                        </a:spcAft>
                        <a:tabLst>
                          <a:tab pos="180340" algn="l"/>
                          <a:tab pos="540385" algn="l"/>
                          <a:tab pos="900430" algn="l"/>
                          <a:tab pos="1260475" algn="l"/>
                          <a:tab pos="1620520" algn="l"/>
                          <a:tab pos="1980565" algn="l"/>
                          <a:tab pos="2340610" algn="l"/>
                        </a:tabLst>
                      </a:pPr>
                      <a:r>
                        <a:rPr lang="en-GB" sz="1800">
                          <a:latin typeface="Times New Roman"/>
                          <a:ea typeface="Batang"/>
                        </a:rPr>
                        <a:t>Provide data to APT Frequency Information System (AFIS)</a:t>
                      </a:r>
                      <a:endParaRPr lang="en-US" sz="1800">
                        <a:latin typeface="Times New Roman"/>
                        <a:ea typeface="BatangChe"/>
                      </a:endParaRPr>
                    </a:p>
                  </a:txBody>
                  <a:tcPr marL="56326" marR="563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38727">
                <a:tc>
                  <a:txBody>
                    <a:bodyPr/>
                    <a:lstStyle/>
                    <a:p>
                      <a:pPr>
                        <a:spcBef>
                          <a:spcPts val="500"/>
                        </a:spcBef>
                        <a:spcAft>
                          <a:spcPts val="500"/>
                        </a:spcAft>
                      </a:pPr>
                      <a:r>
                        <a:rPr lang="en-US" sz="1800" b="1">
                          <a:solidFill>
                            <a:srgbClr val="000000"/>
                          </a:solidFill>
                          <a:latin typeface="Times New Roman"/>
                          <a:ea typeface="Batang"/>
                        </a:rPr>
                        <a:t>Background and Purpose</a:t>
                      </a:r>
                      <a:endParaRPr lang="en-US" sz="1800">
                        <a:latin typeface="Times New Roman"/>
                        <a:ea typeface="BatangChe"/>
                      </a:endParaRPr>
                    </a:p>
                  </a:txBody>
                  <a:tcPr marL="56326" marR="563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spcAft>
                          <a:spcPts val="0"/>
                        </a:spcAft>
                      </a:pPr>
                      <a:r>
                        <a:rPr lang="en-US" sz="1800" dirty="0">
                          <a:latin typeface="Times New Roman"/>
                          <a:ea typeface="Batang"/>
                        </a:rPr>
                        <a:t>APT Frequency Information System (AFIS) has been developed to share information on frequency use in APT member countries. </a:t>
                      </a:r>
                      <a:r>
                        <a:rPr lang="en-US" sz="1800" dirty="0">
                          <a:solidFill>
                            <a:srgbClr val="FF0000"/>
                          </a:solidFill>
                          <a:latin typeface="Times New Roman"/>
                          <a:ea typeface="Batang"/>
                        </a:rPr>
                        <a:t>Purpose of this work item is to facilitate the availability of information from SATRC countries in the AFIS</a:t>
                      </a:r>
                      <a:r>
                        <a:rPr lang="en-US" sz="1800" dirty="0">
                          <a:latin typeface="Times New Roman"/>
                          <a:ea typeface="Batang"/>
                        </a:rPr>
                        <a:t>.     </a:t>
                      </a:r>
                      <a:endParaRPr lang="en-US" sz="1800" dirty="0">
                        <a:latin typeface="Times New Roman"/>
                        <a:ea typeface="BatangChe"/>
                      </a:endParaRPr>
                    </a:p>
                  </a:txBody>
                  <a:tcPr marL="56326" marR="563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87865">
                <a:tc>
                  <a:txBody>
                    <a:bodyPr/>
                    <a:lstStyle/>
                    <a:p>
                      <a:pPr>
                        <a:spcBef>
                          <a:spcPts val="500"/>
                        </a:spcBef>
                        <a:spcAft>
                          <a:spcPts val="500"/>
                        </a:spcAft>
                      </a:pPr>
                      <a:r>
                        <a:rPr lang="en-US" sz="1800" b="1">
                          <a:solidFill>
                            <a:srgbClr val="000000"/>
                          </a:solidFill>
                          <a:latin typeface="Times New Roman"/>
                          <a:ea typeface="Batang"/>
                        </a:rPr>
                        <a:t>Scope</a:t>
                      </a:r>
                      <a:endParaRPr lang="en-US" sz="1800">
                        <a:latin typeface="Times New Roman"/>
                        <a:ea typeface="BatangChe"/>
                      </a:endParaRPr>
                    </a:p>
                  </a:txBody>
                  <a:tcPr marL="56326" marR="563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rtl="0">
                        <a:spcAft>
                          <a:spcPts val="0"/>
                        </a:spcAft>
                        <a:buFont typeface="Symbol"/>
                        <a:buChar char=""/>
                      </a:pPr>
                      <a:r>
                        <a:rPr lang="en-US" sz="1800" dirty="0">
                          <a:latin typeface="Times New Roman"/>
                          <a:ea typeface="BatangChe"/>
                        </a:rPr>
                        <a:t>To take step by step approach and </a:t>
                      </a:r>
                      <a:r>
                        <a:rPr lang="en-US" sz="1800" dirty="0">
                          <a:latin typeface="Times New Roman"/>
                          <a:ea typeface="Batang"/>
                        </a:rPr>
                        <a:t>necessary coordination to share the information of frequency data.  </a:t>
                      </a:r>
                      <a:endParaRPr lang="en-US" sz="1800" dirty="0">
                        <a:latin typeface="Times New Roman"/>
                        <a:ea typeface="BatangChe"/>
                      </a:endParaRPr>
                    </a:p>
                  </a:txBody>
                  <a:tcPr marL="56326" marR="563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87865">
                <a:tc>
                  <a:txBody>
                    <a:bodyPr/>
                    <a:lstStyle/>
                    <a:p>
                      <a:pPr>
                        <a:spcBef>
                          <a:spcPts val="500"/>
                        </a:spcBef>
                        <a:spcAft>
                          <a:spcPts val="500"/>
                        </a:spcAft>
                      </a:pPr>
                      <a:r>
                        <a:rPr lang="en-US" sz="1800" b="1">
                          <a:solidFill>
                            <a:srgbClr val="000000"/>
                          </a:solidFill>
                          <a:latin typeface="Times New Roman"/>
                          <a:ea typeface="Batang"/>
                        </a:rPr>
                        <a:t>Time Frame</a:t>
                      </a:r>
                      <a:endParaRPr lang="en-US" sz="1800">
                        <a:latin typeface="Times New Roman"/>
                        <a:ea typeface="BatangChe"/>
                      </a:endParaRPr>
                    </a:p>
                  </a:txBody>
                  <a:tcPr marL="56326" marR="563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GB" sz="1800">
                        <a:latin typeface="Times New Roman"/>
                        <a:ea typeface="Batang"/>
                      </a:endParaRPr>
                    </a:p>
                    <a:p>
                      <a:pPr>
                        <a:spcAft>
                          <a:spcPts val="0"/>
                        </a:spcAft>
                      </a:pPr>
                      <a:r>
                        <a:rPr lang="en-GB" sz="1800">
                          <a:latin typeface="Times New Roman"/>
                          <a:ea typeface="Batang"/>
                        </a:rPr>
                        <a:t>Total study period would be approximately 2 year</a:t>
                      </a:r>
                      <a:endParaRPr lang="en-US" sz="1800">
                        <a:latin typeface="Times New Roman"/>
                        <a:ea typeface="BatangChe"/>
                      </a:endParaRPr>
                    </a:p>
                  </a:txBody>
                  <a:tcPr marL="56326" marR="563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1579">
                <a:tc>
                  <a:txBody>
                    <a:bodyPr/>
                    <a:lstStyle/>
                    <a:p>
                      <a:pPr>
                        <a:spcBef>
                          <a:spcPts val="500"/>
                        </a:spcBef>
                        <a:spcAft>
                          <a:spcPts val="500"/>
                        </a:spcAft>
                      </a:pPr>
                      <a:r>
                        <a:rPr lang="en-US" sz="1800" b="1">
                          <a:solidFill>
                            <a:srgbClr val="000000"/>
                          </a:solidFill>
                          <a:latin typeface="Times New Roman"/>
                          <a:ea typeface="Batang"/>
                        </a:rPr>
                        <a:t>Utilization of Output</a:t>
                      </a:r>
                      <a:endParaRPr lang="en-US" sz="1800">
                        <a:latin typeface="Times New Roman"/>
                        <a:ea typeface="BatangChe"/>
                      </a:endParaRPr>
                    </a:p>
                  </a:txBody>
                  <a:tcPr marL="56326" marR="563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dirty="0">
                          <a:latin typeface="Times New Roman"/>
                          <a:ea typeface="Batang"/>
                        </a:rPr>
                        <a:t>Members can use AFIS to find information on frequency use</a:t>
                      </a:r>
                      <a:endParaRPr lang="en-US" sz="1800" dirty="0">
                        <a:latin typeface="Times New Roman"/>
                        <a:ea typeface="BatangChe"/>
                      </a:endParaRPr>
                    </a:p>
                  </a:txBody>
                  <a:tcPr marL="56326" marR="563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552" y="4953000"/>
            <a:ext cx="4809244" cy="414338"/>
          </a:xfrm>
        </p:spPr>
        <p:txBody>
          <a:bodyPr>
            <a:normAutofit/>
          </a:bodyPr>
          <a:lstStyle/>
          <a:p>
            <a:pPr lvl="0">
              <a:spcBef>
                <a:spcPts val="0"/>
              </a:spcBef>
            </a:pPr>
            <a:r>
              <a:rPr lang="en-US" b="1" u="sng" dirty="0" smtClean="0">
                <a:cs typeface="Zar" pitchFamily="2" charset="-78"/>
              </a:rPr>
              <a:t>dashti@cra.ir</a:t>
            </a:r>
            <a:endParaRPr lang="en-US" sz="2000" dirty="0"/>
          </a:p>
        </p:txBody>
      </p:sp>
      <p:sp>
        <p:nvSpPr>
          <p:cNvPr id="4" name="Text Placeholder 3"/>
          <p:cNvSpPr>
            <a:spLocks noGrp="1"/>
          </p:cNvSpPr>
          <p:nvPr>
            <p:ph type="body" sz="quarter" idx="14"/>
          </p:nvPr>
        </p:nvSpPr>
        <p:spPr>
          <a:xfrm>
            <a:off x="5143504" y="838201"/>
            <a:ext cx="4000496" cy="4162436"/>
          </a:xfrm>
        </p:spPr>
        <p:txBody>
          <a:bodyPr>
            <a:normAutofit fontScale="92500" lnSpcReduction="20000"/>
          </a:bodyPr>
          <a:lstStyle/>
          <a:p>
            <a:pPr lvl="0" algn="ctr">
              <a:spcBef>
                <a:spcPts val="0"/>
              </a:spcBef>
            </a:pPr>
            <a:r>
              <a:rPr lang="en-US" sz="2000" b="1" dirty="0" smtClean="0"/>
              <a:t>Mina Dashti </a:t>
            </a:r>
            <a:br>
              <a:rPr lang="en-US" sz="2000" b="1" dirty="0" smtClean="0"/>
            </a:br>
            <a:r>
              <a:rPr lang="en-US" sz="2000" b="1" dirty="0" smtClean="0"/>
              <a:t/>
            </a:r>
            <a:br>
              <a:rPr lang="en-US" sz="2000" b="1" dirty="0" smtClean="0"/>
            </a:br>
            <a:r>
              <a:rPr lang="en-US" sz="2000" b="1" dirty="0" smtClean="0"/>
              <a:t>Head of ITU and APT study </a:t>
            </a:r>
          </a:p>
          <a:p>
            <a:pPr lvl="0" algn="ctr">
              <a:spcBef>
                <a:spcPts val="0"/>
              </a:spcBef>
            </a:pPr>
            <a:r>
              <a:rPr lang="en-US" sz="2000" b="1" dirty="0" smtClean="0"/>
              <a:t>groups </a:t>
            </a:r>
          </a:p>
          <a:p>
            <a:pPr lvl="0" algn="ctr">
              <a:spcBef>
                <a:spcPts val="0"/>
              </a:spcBef>
            </a:pPr>
            <a:r>
              <a:rPr lang="en-US" sz="2000" b="1" dirty="0" smtClean="0"/>
              <a:t/>
            </a:r>
            <a:br>
              <a:rPr lang="en-US" sz="2000" b="1" dirty="0" smtClean="0"/>
            </a:br>
            <a:r>
              <a:rPr lang="en-US" sz="2000" b="1" dirty="0" smtClean="0"/>
              <a:t>International Specialized Organizations Bureau</a:t>
            </a:r>
          </a:p>
          <a:p>
            <a:pPr lvl="0" algn="ctr">
              <a:spcBef>
                <a:spcPts val="0"/>
              </a:spcBef>
            </a:pPr>
            <a:r>
              <a:rPr lang="en-US" sz="2000" b="1" dirty="0" smtClean="0"/>
              <a:t/>
            </a:r>
            <a:br>
              <a:rPr lang="en-US" sz="2000" b="1" dirty="0" smtClean="0"/>
            </a:br>
            <a:r>
              <a:rPr lang="en-US" sz="2000" b="1" dirty="0" smtClean="0"/>
              <a:t>Communications Regulatory </a:t>
            </a:r>
          </a:p>
          <a:p>
            <a:pPr lvl="0" algn="ctr">
              <a:spcBef>
                <a:spcPts val="0"/>
              </a:spcBef>
            </a:pPr>
            <a:r>
              <a:rPr lang="en-US" sz="2000" b="1" dirty="0" smtClean="0"/>
              <a:t>Authority, MICT</a:t>
            </a:r>
          </a:p>
          <a:p>
            <a:pPr lvl="0" algn="ctr">
              <a:spcBef>
                <a:spcPts val="0"/>
              </a:spcBef>
            </a:pPr>
            <a:r>
              <a:rPr lang="en-US" sz="2000" b="1" dirty="0" smtClean="0"/>
              <a:t/>
            </a:r>
            <a:br>
              <a:rPr lang="en-US" sz="2000" b="1" dirty="0" smtClean="0"/>
            </a:br>
            <a:r>
              <a:rPr lang="en-US" sz="2000" b="1" dirty="0" smtClean="0"/>
              <a:t>P.O. Box 15875-4415, Tehran, I.R. Iran </a:t>
            </a:r>
            <a:br>
              <a:rPr lang="en-US" sz="2000" b="1" dirty="0" smtClean="0"/>
            </a:br>
            <a:r>
              <a:rPr lang="en-US" sz="2000" b="1" dirty="0" smtClean="0"/>
              <a:t>Tel: +98 21 88112806</a:t>
            </a:r>
            <a:br>
              <a:rPr lang="en-US" sz="2000" b="1" dirty="0" smtClean="0"/>
            </a:br>
            <a:r>
              <a:rPr lang="en-US" sz="2000" b="1" dirty="0" smtClean="0"/>
              <a:t>Fax: </a:t>
            </a:r>
            <a:r>
              <a:rPr lang="en-US" sz="2100" b="1" dirty="0" smtClean="0"/>
              <a:t>+98 21 8846-8999</a:t>
            </a:r>
            <a:r>
              <a:rPr lang="en-US" sz="2000" b="1" dirty="0" smtClean="0"/>
              <a:t/>
            </a:r>
            <a:br>
              <a:rPr lang="en-US" sz="2000" b="1" dirty="0" smtClean="0"/>
            </a:br>
            <a:r>
              <a:rPr lang="en-US" sz="2000" b="1" dirty="0" smtClean="0"/>
              <a:t/>
            </a:r>
            <a:br>
              <a:rPr lang="en-US" sz="2000" b="1" dirty="0" smtClean="0"/>
            </a:br>
            <a:endParaRPr lang="en-US" dirty="0"/>
          </a:p>
        </p:txBody>
      </p:sp>
      <p:pic>
        <p:nvPicPr>
          <p:cNvPr id="8" name="FountainGeyser.wmv">
            <a:hlinkClick r:id="" action="ppaction://media"/>
          </p:cNvPr>
          <p:cNvPicPr>
            <a:picLocks noGrp="1" noChangeAspect="1"/>
          </p:cNvPicPr>
          <p:nvPr>
            <p:ph type="media" sz="quarter" idx="13"/>
            <a:videoFile r:link="rId1"/>
            <p:extLst>
              <p:ext uri="{DAA4B4D4-6D71-4841-9C94-3DE7FCFB9230}">
                <p14:media xmlns="" xmlns:p14="http://schemas.microsoft.com/office/powerpoint/2010/main">
                  <p14:bmkLst>
                    <p14:bmk name="Bookmark 1" time="33886.4131"/>
                  </p14:bmkLst>
                </p14:media>
              </p:ext>
            </p:extLst>
          </p:nvPr>
        </p:nvPicPr>
        <p:blipFill>
          <a:blip r:embed="rId4" cstate="print"/>
          <a:stretch>
            <a:fillRect/>
          </a:stretch>
        </p:blipFill>
        <p:spPr>
          <a:xfrm>
            <a:off x="357159" y="1071547"/>
            <a:ext cx="4714139" cy="3143271"/>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mc:AlternateContent xmlns:mc="http://schemas.openxmlformats.org/markup-compatibility/2006">
    <mc:Choice xmlns="" xmlns:p14="http://schemas.microsoft.com/office/powerpoint/2010/main" Requires="p14">
      <p:transition spd="slow" p14:dur="2000">
        <p:wipe/>
      </p:transition>
    </mc:Choice>
    <mc:Fallback>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40046" fill="hold"/>
                                        <p:tgtEl>
                                          <p:spTgt spid="8"/>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8"/>
                </p:tgtEl>
              </p:cMediaNode>
            </p:video>
            <p:seq concurrent="1" nextAc="seek">
              <p:cTn id="8" restart="whenNotActive" fill="hold" evtFilter="cancelBubble" nodeType="interactiveSeq">
                <p:stCondLst>
                  <p:cond evt="onClick" delay="0">
                    <p:tgtEl>
                      <p:spTgt spid="8"/>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8"/>
                                        </p:tgtEl>
                                      </p:cBhvr>
                                    </p:cmd>
                                  </p:childTnLst>
                                </p:cTn>
                              </p:par>
                            </p:childTnLst>
                          </p:cTn>
                        </p:par>
                      </p:childTnLst>
                    </p:cTn>
                  </p:par>
                </p:childTnLst>
              </p:cTn>
              <p:nextCondLst>
                <p:cond evt="onClick" delay="0">
                  <p:tgtEl>
                    <p:spTgt spid="8"/>
                  </p:tgtEl>
                </p:cond>
              </p:nextCondLst>
            </p:seq>
          </p:childTnLst>
        </p:cTn>
      </p:par>
    </p:tnLst>
  </p:timing>
</p:sld>
</file>

<file path=ppt/theme/theme1.xml><?xml version="1.0" encoding="utf-8"?>
<a:theme xmlns:a="http://schemas.openxmlformats.org/drawingml/2006/main" name="TS03000600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file>

<file path=customXml/item3.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33" ma:contentTypeDescription="Create a new document." ma:contentTypeScope="" ma:versionID="37d3ec2b48d53e45b233ad8f52fe1b11"/>
</file>

<file path=customXml/itemProps1.xml><?xml version="1.0" encoding="utf-8"?>
<ds:datastoreItem xmlns:ds="http://schemas.openxmlformats.org/officeDocument/2006/customXml" ds:itemID="{A5B16780-D2A6-4184-88E4-4A6736226712}">
  <ds:schemaRefs>
    <ds:schemaRef ds:uri="http://schemas.microsoft.com/sharepoint/v3/contenttype/forms"/>
  </ds:schemaRefs>
</ds:datastoreItem>
</file>

<file path=customXml/itemProps2.xml><?xml version="1.0" encoding="utf-8"?>
<ds:datastoreItem xmlns:ds="http://schemas.openxmlformats.org/officeDocument/2006/customXml" ds:itemID="{A4672B70-3812-4135-9C00-DB779EA746A4}">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A40FC18A-CD18-41FB-9578-91D95305CEDD}">
  <ds:schemaRefs>
    <ds:schemaRef ds:uri="http://schemas.microsoft.com/office/2006/metadata/contentType"/>
    <ds:schemaRef ds:uri="http://schemas.microsoft.com/office/2006/metadata/properties/metaAttributes"/>
  </ds:schemaRefs>
</ds:datastoreItem>
</file>

<file path=docProps/app.xml><?xml version="1.0" encoding="utf-8"?>
<Properties xmlns="http://schemas.openxmlformats.org/officeDocument/2006/extended-properties" xmlns:vt="http://schemas.openxmlformats.org/officeDocument/2006/docPropsVTypes">
  <Template>TS030006004</Template>
  <TotalTime>1041</TotalTime>
  <Words>860</Words>
  <Application>Microsoft Office PowerPoint</Application>
  <PresentationFormat>On-screen Show (4:3)</PresentationFormat>
  <Paragraphs>111</Paragraphs>
  <Slides>8</Slides>
  <Notes>3</Notes>
  <HiddenSlides>0</HiddenSlides>
  <MMClips>1</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TS030006004</vt:lpstr>
      <vt:lpstr>Slide 1</vt:lpstr>
      <vt:lpstr>Work Items of WG on Spectrum</vt:lpstr>
      <vt:lpstr>Slide 3</vt:lpstr>
      <vt:lpstr>Slide 4</vt:lpstr>
      <vt:lpstr>Slide 5</vt:lpstr>
      <vt:lpstr>Slide 6</vt:lpstr>
      <vt:lpstr>Slide 7</vt:lpstr>
      <vt:lpstr>dashti@cra.ir</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Mina</dc:creator>
  <cp:lastModifiedBy>m_dashti</cp:lastModifiedBy>
  <cp:revision>222</cp:revision>
  <dcterms:created xsi:type="dcterms:W3CDTF">2011-06-23T16:55:27Z</dcterms:created>
  <dcterms:modified xsi:type="dcterms:W3CDTF">2014-03-10T12:37:50Z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TC300060049990</vt:lpwstr>
  </property>
</Properties>
</file>